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1" r:id="rId2"/>
    <p:sldId id="301" r:id="rId3"/>
    <p:sldId id="308" r:id="rId4"/>
    <p:sldId id="310" r:id="rId5"/>
    <p:sldId id="311" r:id="rId6"/>
    <p:sldId id="305" r:id="rId7"/>
    <p:sldId id="314" r:id="rId8"/>
    <p:sldId id="309" r:id="rId9"/>
    <p:sldId id="313" r:id="rId10"/>
    <p:sldId id="312" r:id="rId11"/>
  </p:sldIdLst>
  <p:sldSz cx="9144000" cy="5143500" type="screen16x9"/>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30742-7661-DF0A-D582-6B829127E38E}" v="175" dt="2022-01-11T05:04:05.030"/>
    <p1510:client id="{633F3A9D-15EE-5548-B0D0-E34342D7242D}" v="1927" dt="2022-02-08T20:44:26.560"/>
    <p1510:client id="{69149AE5-CFBC-2AEE-AA1B-CA680185D281}" v="45" dt="2022-02-08T20:47:31.807"/>
    <p1510:client id="{70085089-8C1F-CB26-0518-9EB26CB3ED22}" v="500" dt="2022-02-08T20:23:08.540"/>
    <p1510:client id="{90C7111F-695F-468B-BDAB-DBD3E6ADA9AF}" v="31" dt="2022-01-11T05:57:15.846"/>
    <p1510:client id="{CA5E2F3E-6296-F78B-0266-157429CBA748}" v="29" dt="2022-02-08T19:54:22.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000" y="56"/>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D1E1A-9E47-8642-97EF-A5D03C6405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AD42E8D6-892D-0649-82F5-7755A6E244E1}"/>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E534663B-4560-7140-899E-F04AFBF88359}" type="datetime1">
              <a:rPr lang="en-US" altLang="en-US"/>
              <a:pPr>
                <a:defRPr/>
              </a:pPr>
              <a:t>2/8/2022</a:t>
            </a:fld>
            <a:endParaRPr lang="en-US" altLang="en-US"/>
          </a:p>
        </p:txBody>
      </p:sp>
      <p:sp>
        <p:nvSpPr>
          <p:cNvPr id="4" name="Slide Image Placeholder 3">
            <a:extLst>
              <a:ext uri="{FF2B5EF4-FFF2-40B4-BE49-F238E27FC236}">
                <a16:creationId xmlns:a16="http://schemas.microsoft.com/office/drawing/2014/main" id="{A5CBCFE4-8BCF-E24E-AE08-D841580825CB}"/>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4F2C32E-D161-2D4D-83CC-116380BF61F7}"/>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27D1E0FD-5AEE-C645-AA9B-8DE081CD16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9572C9AF-D52B-0B4A-AA1D-61389843C96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0A06DF2-6162-2348-8FB7-694DF2230B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76FEED3B-8455-B548-8697-120F63B481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12B52BCE-A53D-FD46-9112-4D9E002F46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1" name="Slide Number Placeholder 3">
            <a:extLst>
              <a:ext uri="{FF2B5EF4-FFF2-40B4-BE49-F238E27FC236}">
                <a16:creationId xmlns:a16="http://schemas.microsoft.com/office/drawing/2014/main" id="{0E5ABFC4-BC6C-B94F-9AC9-C8F1F22572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C7C4817B-3514-004B-A9D8-02B2905A5B1D}" type="slidenum">
              <a:rPr lang="en-US" altLang="en-US" smtClean="0"/>
              <a:pPr>
                <a:spcBef>
                  <a:spcPct val="0"/>
                </a:spcBef>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pic>
        <p:nvPicPr>
          <p:cNvPr id="5" name="Picture 1" descr="main-mall.fixed.jpg">
            <a:extLst>
              <a:ext uri="{FF2B5EF4-FFF2-40B4-BE49-F238E27FC236}">
                <a16:creationId xmlns:a16="http://schemas.microsoft.com/office/drawing/2014/main" id="{99F2CE1B-9D06-8F47-8CBE-3E8745E75C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719B695-6760-9F43-AF0B-2129B24CF0D3}"/>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ectangle 9">
            <a:extLst>
              <a:ext uri="{FF2B5EF4-FFF2-40B4-BE49-F238E27FC236}">
                <a16:creationId xmlns:a16="http://schemas.microsoft.com/office/drawing/2014/main" id="{1A70CBF0-22B3-9F43-BD91-BEF82C0EFE50}"/>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1" name="Picture 3" descr="s4b282c2015.png">
            <a:extLst>
              <a:ext uri="{FF2B5EF4-FFF2-40B4-BE49-F238E27FC236}">
                <a16:creationId xmlns:a16="http://schemas.microsoft.com/office/drawing/2014/main" id="{A8B269EE-6CEB-E941-8E38-1DA4C5CA25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9"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2" name="Title 1">
            <a:extLst>
              <a:ext uri="{FF2B5EF4-FFF2-40B4-BE49-F238E27FC236}">
                <a16:creationId xmlns:a16="http://schemas.microsoft.com/office/drawing/2014/main" id="{65779DC0-4A73-E84F-842B-91FFF0BB6DC2}"/>
              </a:ext>
            </a:extLst>
          </p:cNvPr>
          <p:cNvSpPr>
            <a:spLocks noGrp="1"/>
          </p:cNvSpPr>
          <p:nvPr>
            <p:ph type="title"/>
          </p:nvPr>
        </p:nvSpPr>
        <p:spPr>
          <a:xfrm>
            <a:off x="370245" y="1332646"/>
            <a:ext cx="542571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190106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py Slide - 3">
    <p:spTree>
      <p:nvGrpSpPr>
        <p:cNvPr id="1" name=""/>
        <p:cNvGrpSpPr/>
        <p:nvPr/>
      </p:nvGrpSpPr>
      <p:grpSpPr>
        <a:xfrm>
          <a:off x="0" y="0"/>
          <a:ext cx="0" cy="0"/>
          <a:chOff x="0" y="0"/>
          <a:chExt cx="0" cy="0"/>
        </a:xfrm>
      </p:grpSpPr>
      <p:pic>
        <p:nvPicPr>
          <p:cNvPr id="4" name="Picture 1" descr="MOA Evening-047.jpg">
            <a:extLst>
              <a:ext uri="{FF2B5EF4-FFF2-40B4-BE49-F238E27FC236}">
                <a16:creationId xmlns:a16="http://schemas.microsoft.com/office/drawing/2014/main" id="{E44448D1-3788-A84C-83CD-DC7A63A75A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0B0DE7-D9E6-E347-836C-8FBBCB7ACC3D}"/>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89FB912B-DAE2-7048-8AF4-2A5AA5EFE98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5D4B07C3-7803-D74A-BB74-7BE658299297}"/>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45EAA90-8CCB-FB4B-9425-9B3CA5CD6F94}"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1" name="Title 1">
            <a:extLst>
              <a:ext uri="{FF2B5EF4-FFF2-40B4-BE49-F238E27FC236}">
                <a16:creationId xmlns:a16="http://schemas.microsoft.com/office/drawing/2014/main" id="{D1BFD623-EA44-DC4E-B35D-3DE3005C60B8}"/>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416759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 Slide - 4">
    <p:spTree>
      <p:nvGrpSpPr>
        <p:cNvPr id="1" name=""/>
        <p:cNvGrpSpPr/>
        <p:nvPr/>
      </p:nvGrpSpPr>
      <p:grpSpPr>
        <a:xfrm>
          <a:off x="0" y="0"/>
          <a:ext cx="0" cy="0"/>
          <a:chOff x="0" y="0"/>
          <a:chExt cx="0" cy="0"/>
        </a:xfrm>
      </p:grpSpPr>
      <p:pic>
        <p:nvPicPr>
          <p:cNvPr id="4" name="Picture 1" descr="19468908073_a6d2e240c9_k.jpg">
            <a:extLst>
              <a:ext uri="{FF2B5EF4-FFF2-40B4-BE49-F238E27FC236}">
                <a16:creationId xmlns:a16="http://schemas.microsoft.com/office/drawing/2014/main" id="{40F58D7D-3907-2F47-ACF0-7ED1DC5407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813282F-867C-D64F-9A3A-D9AC5274938F}"/>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4AB0625D-D345-314E-9136-D293A5C79B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CAC5F0BA-0E8E-274C-BAF2-BBE7A5F5283F}"/>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CDA1BA97-690D-F34F-B96D-1B7B8E11C1E4}"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9" name="Title 1">
            <a:extLst>
              <a:ext uri="{FF2B5EF4-FFF2-40B4-BE49-F238E27FC236}">
                <a16:creationId xmlns:a16="http://schemas.microsoft.com/office/drawing/2014/main" id="{22DF5D7A-D8F8-624A-B052-B12821EC340D}"/>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688972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 Slide - 5">
    <p:spTree>
      <p:nvGrpSpPr>
        <p:cNvPr id="1" name=""/>
        <p:cNvGrpSpPr/>
        <p:nvPr/>
      </p:nvGrpSpPr>
      <p:grpSpPr>
        <a:xfrm>
          <a:off x="0" y="0"/>
          <a:ext cx="0" cy="0"/>
          <a:chOff x="0" y="0"/>
          <a:chExt cx="0" cy="0"/>
        </a:xfrm>
      </p:grpSpPr>
      <p:pic>
        <p:nvPicPr>
          <p:cNvPr id="4" name="Picture 1" descr="20081969092_d77b6aa5ab_o.jpg">
            <a:extLst>
              <a:ext uri="{FF2B5EF4-FFF2-40B4-BE49-F238E27FC236}">
                <a16:creationId xmlns:a16="http://schemas.microsoft.com/office/drawing/2014/main" id="{A60D28C5-1571-DD44-93AB-619B200931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43888" y="0"/>
            <a:ext cx="9001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17B1C8C-554F-9742-AABA-07BD20161E1F}"/>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3" descr="s4b282c2015.png">
            <a:extLst>
              <a:ext uri="{FF2B5EF4-FFF2-40B4-BE49-F238E27FC236}">
                <a16:creationId xmlns:a16="http://schemas.microsoft.com/office/drawing/2014/main" id="{409E40F3-0D3B-2D44-BF04-27998254879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4">
            <a:extLst>
              <a:ext uri="{FF2B5EF4-FFF2-40B4-BE49-F238E27FC236}">
                <a16:creationId xmlns:a16="http://schemas.microsoft.com/office/drawing/2014/main" id="{F0D8BB7F-3886-3D45-82AB-CD57FC6E8D8F}"/>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0EF5FC11-7B8C-5C45-844A-7CDF5F2A9DE6}"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8"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10" name="Title 1">
            <a:extLst>
              <a:ext uri="{FF2B5EF4-FFF2-40B4-BE49-F238E27FC236}">
                <a16:creationId xmlns:a16="http://schemas.microsoft.com/office/drawing/2014/main" id="{1CBF1043-A9FE-DA4E-A1C3-BB2D471AD505}"/>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292577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D5E18FE2-985D-9942-96A5-DF879CD2FDD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B5D46B4-0C3A-F64F-8B57-E1F794307A4F}"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pic>
        <p:nvPicPr>
          <p:cNvPr id="5" name="Picture 3" descr="s4b282c2015.png">
            <a:extLst>
              <a:ext uri="{FF2B5EF4-FFF2-40B4-BE49-F238E27FC236}">
                <a16:creationId xmlns:a16="http://schemas.microsoft.com/office/drawing/2014/main" id="{1F2A0106-CBA6-FE4A-A6B4-321CB9D7B6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484188"/>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1">
            <a:extLst>
              <a:ext uri="{FF2B5EF4-FFF2-40B4-BE49-F238E27FC236}">
                <a16:creationId xmlns:a16="http://schemas.microsoft.com/office/drawing/2014/main" id="{E1A76501-5029-CD4B-804B-8D28AEDD4CA6}"/>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2281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rgbClr val="001835"/>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E061FC15-2C06-E746-97F8-170950874CCE}"/>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F0D7D30-DA8B-4849-A627-96CF15F8EFEF}"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pic>
        <p:nvPicPr>
          <p:cNvPr id="5" name="Picture 2" descr="2014_logo_only_reverse.png">
            <a:extLst>
              <a:ext uri="{FF2B5EF4-FFF2-40B4-BE49-F238E27FC236}">
                <a16:creationId xmlns:a16="http://schemas.microsoft.com/office/drawing/2014/main" id="{2F3256DC-B243-C745-B375-416048A443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47307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solidFill>
                  <a:schemeClr val="bg1"/>
                </a:solidFill>
              </a:defRPr>
            </a:lvl1pPr>
            <a:lvl2pPr marL="0" indent="-180000">
              <a:lnSpc>
                <a:spcPct val="130000"/>
              </a:lnSpc>
              <a:spcBef>
                <a:spcPts val="0"/>
              </a:spcBef>
              <a:buFont typeface="Arial"/>
              <a:buChar char="•"/>
              <a:defRPr sz="1500">
                <a:solidFill>
                  <a:schemeClr val="bg1"/>
                </a:solidFill>
              </a:defRPr>
            </a:lvl2pPr>
            <a:lvl3pPr marL="540000" indent="-180000">
              <a:lnSpc>
                <a:spcPct val="130000"/>
              </a:lnSpc>
              <a:spcBef>
                <a:spcPts val="0"/>
              </a:spcBef>
              <a:defRPr sz="1500">
                <a:solidFill>
                  <a:schemeClr val="bg1"/>
                </a:solidFill>
              </a:defRPr>
            </a:lvl3pPr>
            <a:lvl4pPr marL="900000" indent="-180000">
              <a:lnSpc>
                <a:spcPct val="130000"/>
              </a:lnSpc>
              <a:spcBef>
                <a:spcPts val="0"/>
              </a:spcBef>
              <a:buFont typeface="Arial"/>
              <a:buChar char="•"/>
              <a:defRPr sz="1500">
                <a:solidFill>
                  <a:schemeClr val="bg1"/>
                </a:solidFill>
              </a:defRPr>
            </a:lvl4pPr>
            <a:lvl5pPr marL="1260000" indent="-180000">
              <a:lnSpc>
                <a:spcPct val="130000"/>
              </a:lnSpc>
              <a:spcBef>
                <a:spcPts val="0"/>
              </a:spcBef>
              <a:buFont typeface="Arial"/>
              <a:buChar char="•"/>
              <a:defRPr sz="1500">
                <a:solidFill>
                  <a:schemeClr val="bg1"/>
                </a:solidFill>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1">
            <a:extLst>
              <a:ext uri="{FF2B5EF4-FFF2-40B4-BE49-F238E27FC236}">
                <a16:creationId xmlns:a16="http://schemas.microsoft.com/office/drawing/2014/main" id="{4D2437A2-91F3-A946-A9B6-821439438AA7}"/>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1924213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19468908073_a6d2e240c9_k.jpg">
            <a:extLst>
              <a:ext uri="{FF2B5EF4-FFF2-40B4-BE49-F238E27FC236}">
                <a16:creationId xmlns:a16="http://schemas.microsoft.com/office/drawing/2014/main" id="{5DD14DC1-5CE5-D34D-B7CE-A3F58A33C3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E5710D-5927-EE4E-8AA2-D225D08234A2}"/>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66D09CC6-BA2D-A04C-AD1D-B91612C2C6B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hidden="1">
            <a:extLst>
              <a:ext uri="{FF2B5EF4-FFF2-40B4-BE49-F238E27FC236}">
                <a16:creationId xmlns:a16="http://schemas.microsoft.com/office/drawing/2014/main" id="{A6960B72-140A-014C-AA4F-F35D5589F0B0}"/>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235809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 2">
    <p:spTree>
      <p:nvGrpSpPr>
        <p:cNvPr id="1" name=""/>
        <p:cNvGrpSpPr/>
        <p:nvPr/>
      </p:nvGrpSpPr>
      <p:grpSpPr>
        <a:xfrm>
          <a:off x="0" y="0"/>
          <a:ext cx="0" cy="0"/>
          <a:chOff x="0" y="0"/>
          <a:chExt cx="0" cy="0"/>
        </a:xfrm>
      </p:grpSpPr>
      <p:pic>
        <p:nvPicPr>
          <p:cNvPr id="2" name="Picture 1" descr="20089915475_1cd74fac37_o.jpg">
            <a:extLst>
              <a:ext uri="{FF2B5EF4-FFF2-40B4-BE49-F238E27FC236}">
                <a16:creationId xmlns:a16="http://schemas.microsoft.com/office/drawing/2014/main" id="{0A81FF03-FDC6-CC4D-B231-F65CBFDA59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679FA8B-11E4-0B42-A321-6B205810CC43}"/>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DEFCB981-7C2F-C943-95A2-07B6949504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hidden="1">
            <a:extLst>
              <a:ext uri="{FF2B5EF4-FFF2-40B4-BE49-F238E27FC236}">
                <a16:creationId xmlns:a16="http://schemas.microsoft.com/office/drawing/2014/main" id="{0EDE2023-447C-8E47-B602-8AE251F010C0}"/>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235504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 3">
    <p:spTree>
      <p:nvGrpSpPr>
        <p:cNvPr id="1" name=""/>
        <p:cNvGrpSpPr/>
        <p:nvPr/>
      </p:nvGrpSpPr>
      <p:grpSpPr>
        <a:xfrm>
          <a:off x="0" y="0"/>
          <a:ext cx="0" cy="0"/>
          <a:chOff x="0" y="0"/>
          <a:chExt cx="0" cy="0"/>
        </a:xfrm>
      </p:grpSpPr>
      <p:pic>
        <p:nvPicPr>
          <p:cNvPr id="2" name="Picture 1" descr="31900255798_3e8cac60e0_o.jpg">
            <a:extLst>
              <a:ext uri="{FF2B5EF4-FFF2-40B4-BE49-F238E27FC236}">
                <a16:creationId xmlns:a16="http://schemas.microsoft.com/office/drawing/2014/main" id="{5658A997-F644-6E49-AB79-95B695BF41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EB45B9B-AFB5-0F46-8F2B-AAD4AD18B81A}"/>
              </a:ext>
            </a:extLst>
          </p:cNvPr>
          <p:cNvSpPr/>
          <p:nvPr userDrawn="1"/>
        </p:nvSpPr>
        <p:spPr>
          <a:xfrm>
            <a:off x="0" y="1131888"/>
            <a:ext cx="4716463" cy="10795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4" name="Picture 3" descr="UBC_2016_Signature_Wide_282.png">
            <a:extLst>
              <a:ext uri="{FF2B5EF4-FFF2-40B4-BE49-F238E27FC236}">
                <a16:creationId xmlns:a16="http://schemas.microsoft.com/office/drawing/2014/main" id="{9E8924C4-7F30-A54A-9DCE-34CF1E9B8B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9738" y="1439863"/>
            <a:ext cx="38957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hidden="1">
            <a:extLst>
              <a:ext uri="{FF2B5EF4-FFF2-40B4-BE49-F238E27FC236}">
                <a16:creationId xmlns:a16="http://schemas.microsoft.com/office/drawing/2014/main" id="{952E6527-054D-6345-9789-239FBD591565}"/>
              </a:ext>
            </a:extLst>
          </p:cNvPr>
          <p:cNvSpPr>
            <a:spLocks noGrp="1"/>
          </p:cNvSpPr>
          <p:nvPr>
            <p:ph type="title"/>
          </p:nvPr>
        </p:nvSpPr>
        <p:spPr>
          <a:xfrm>
            <a:off x="438954" y="3795886"/>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44096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pic>
        <p:nvPicPr>
          <p:cNvPr id="5" name="Picture 1" descr="31900253528_e638090e1d_o.jpg">
            <a:extLst>
              <a:ext uri="{FF2B5EF4-FFF2-40B4-BE49-F238E27FC236}">
                <a16:creationId xmlns:a16="http://schemas.microsoft.com/office/drawing/2014/main" id="{1323C42E-04AA-954B-B4C6-01D705DF29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3E74F83-DB39-7549-8317-582894260E25}"/>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77C83825-2511-6D44-A843-1695AE0A13E7}"/>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3" descr="s4b282c2015.png">
            <a:extLst>
              <a:ext uri="{FF2B5EF4-FFF2-40B4-BE49-F238E27FC236}">
                <a16:creationId xmlns:a16="http://schemas.microsoft.com/office/drawing/2014/main" id="{21C86978-3C5B-0B40-8BB4-DC0ABEB089D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2" name="Title 1">
            <a:extLst>
              <a:ext uri="{FF2B5EF4-FFF2-40B4-BE49-F238E27FC236}">
                <a16:creationId xmlns:a16="http://schemas.microsoft.com/office/drawing/2014/main" id="{7B7B864F-A2A5-1B4C-9586-22EDF0E4194D}"/>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47275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3">
    <p:spTree>
      <p:nvGrpSpPr>
        <p:cNvPr id="1" name=""/>
        <p:cNvGrpSpPr/>
        <p:nvPr/>
      </p:nvGrpSpPr>
      <p:grpSpPr>
        <a:xfrm>
          <a:off x="0" y="0"/>
          <a:ext cx="0" cy="0"/>
          <a:chOff x="0" y="0"/>
          <a:chExt cx="0" cy="0"/>
        </a:xfrm>
      </p:grpSpPr>
      <p:pic>
        <p:nvPicPr>
          <p:cNvPr id="5" name="Picture 1" descr="19468908073_a6d2e240c9_k.jpg">
            <a:extLst>
              <a:ext uri="{FF2B5EF4-FFF2-40B4-BE49-F238E27FC236}">
                <a16:creationId xmlns:a16="http://schemas.microsoft.com/office/drawing/2014/main" id="{7E2E6299-AEC3-544D-B674-3A8EAED2B9D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753E3B7-3D48-2F49-99AC-B7755D6CB118}"/>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00234C93-2238-D14F-92E9-94CC3CB9341F}"/>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TextBox 7">
            <a:extLst>
              <a:ext uri="{FF2B5EF4-FFF2-40B4-BE49-F238E27FC236}">
                <a16:creationId xmlns:a16="http://schemas.microsoft.com/office/drawing/2014/main" id="{C4CC91F5-A3A2-AA46-B4C3-AC0ECAC534FD}"/>
              </a:ext>
            </a:extLst>
          </p:cNvPr>
          <p:cNvSpPr txBox="1">
            <a:spLocks noChangeArrowheads="1"/>
          </p:cNvSpPr>
          <p:nvPr userDrawn="1"/>
        </p:nvSpPr>
        <p:spPr bwMode="auto">
          <a:xfrm>
            <a:off x="5732463" y="6015038"/>
            <a:ext cx="185737" cy="460375"/>
          </a:xfrm>
          <a:prstGeom prst="rect">
            <a:avLst/>
          </a:prstGeom>
          <a:noFill/>
          <a:ln>
            <a:noFill/>
          </a:ln>
          <a:extLst>
            <a:ext uri="{909E8E84-426E-40dd-AFC4-6F175D3DCCD1}"/>
            <a:ext uri="{91240B29-F687-4f45-9708-019B960494DF}"/>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a:p>
        </p:txBody>
      </p:sp>
      <p:pic>
        <p:nvPicPr>
          <p:cNvPr id="9" name="Picture 3" descr="s4b282c2015.png">
            <a:extLst>
              <a:ext uri="{FF2B5EF4-FFF2-40B4-BE49-F238E27FC236}">
                <a16:creationId xmlns:a16="http://schemas.microsoft.com/office/drawing/2014/main" id="{D2589F8F-9E38-484D-81E0-20FBCD63BFB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15"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10" name="Title 1">
            <a:extLst>
              <a:ext uri="{FF2B5EF4-FFF2-40B4-BE49-F238E27FC236}">
                <a16:creationId xmlns:a16="http://schemas.microsoft.com/office/drawing/2014/main" id="{FC018589-E1F5-7346-885A-EB2B985D4FCD}"/>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17459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4">
    <p:spTree>
      <p:nvGrpSpPr>
        <p:cNvPr id="1" name=""/>
        <p:cNvGrpSpPr/>
        <p:nvPr/>
      </p:nvGrpSpPr>
      <p:grpSpPr>
        <a:xfrm>
          <a:off x="0" y="0"/>
          <a:ext cx="0" cy="0"/>
          <a:chOff x="0" y="0"/>
          <a:chExt cx="0" cy="0"/>
        </a:xfrm>
      </p:grpSpPr>
      <p:pic>
        <p:nvPicPr>
          <p:cNvPr id="5" name="Picture 1" descr="33734603791_87ba8475ca_o.jpg">
            <a:extLst>
              <a:ext uri="{FF2B5EF4-FFF2-40B4-BE49-F238E27FC236}">
                <a16:creationId xmlns:a16="http://schemas.microsoft.com/office/drawing/2014/main" id="{E77BE962-0BFE-5C4B-89FB-3B486E8D22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9144000"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32C7108-0135-6447-A450-C4951534F286}"/>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EDBA166D-9B34-2840-A504-DF49F32681BE}"/>
              </a:ext>
            </a:extLst>
          </p:cNvPr>
          <p:cNvSpPr/>
          <p:nvPr userDrawn="1"/>
        </p:nvSpPr>
        <p:spPr>
          <a:xfrm>
            <a:off x="-107950" y="1131888"/>
            <a:ext cx="6122988" cy="2735262"/>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3" descr="s4b282c2015.png">
            <a:extLst>
              <a:ext uri="{FF2B5EF4-FFF2-40B4-BE49-F238E27FC236}">
                <a16:creationId xmlns:a16="http://schemas.microsoft.com/office/drawing/2014/main" id="{5C824A16-1FFC-9447-91A2-5E29DDD0F7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4"/>
          <p:cNvSpPr>
            <a:spLocks noGrp="1"/>
          </p:cNvSpPr>
          <p:nvPr>
            <p:ph type="body" sz="quarter" idx="12"/>
          </p:nvPr>
        </p:nvSpPr>
        <p:spPr>
          <a:xfrm>
            <a:off x="365760"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14" name="Text Placeholder 14"/>
          <p:cNvSpPr>
            <a:spLocks noGrp="1"/>
          </p:cNvSpPr>
          <p:nvPr>
            <p:ph type="body" sz="quarter" idx="13"/>
          </p:nvPr>
        </p:nvSpPr>
        <p:spPr>
          <a:xfrm>
            <a:off x="365760" y="3507854"/>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a:t>Click to edit Master text styles</a:t>
            </a:r>
          </a:p>
        </p:txBody>
      </p:sp>
      <p:sp>
        <p:nvSpPr>
          <p:cNvPr id="10" name="Title 1">
            <a:extLst>
              <a:ext uri="{FF2B5EF4-FFF2-40B4-BE49-F238E27FC236}">
                <a16:creationId xmlns:a16="http://schemas.microsoft.com/office/drawing/2014/main" id="{28431D6C-1F1F-0D46-BA93-7A2AC50713FA}"/>
              </a:ext>
            </a:extLst>
          </p:cNvPr>
          <p:cNvSpPr>
            <a:spLocks noGrp="1"/>
          </p:cNvSpPr>
          <p:nvPr>
            <p:ph type="title"/>
          </p:nvPr>
        </p:nvSpPr>
        <p:spPr>
          <a:xfrm>
            <a:off x="381395" y="1332646"/>
            <a:ext cx="5414568" cy="1671152"/>
          </a:xfrm>
          <a:prstGeom prst="rect">
            <a:avLst/>
          </a:prstGeom>
        </p:spPr>
        <p:txBody>
          <a:bodyPr lIns="0" tIns="0" rIns="0" bIns="0"/>
          <a:lstStyle>
            <a:lvl1pPr algn="l">
              <a:lnSpc>
                <a:spcPts val="3800"/>
              </a:lnSpc>
              <a:defRPr lang="en-US" sz="34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53681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Slide - 1">
    <p:spTree>
      <p:nvGrpSpPr>
        <p:cNvPr id="1" name=""/>
        <p:cNvGrpSpPr/>
        <p:nvPr/>
      </p:nvGrpSpPr>
      <p:grpSpPr>
        <a:xfrm>
          <a:off x="0" y="0"/>
          <a:ext cx="0" cy="0"/>
          <a:chOff x="0" y="0"/>
          <a:chExt cx="0" cy="0"/>
        </a:xfrm>
      </p:grpSpPr>
      <p:pic>
        <p:nvPicPr>
          <p:cNvPr id="3" name="Picture 1" descr="19467264904_bdb80a731c_o.jpg">
            <a:extLst>
              <a:ext uri="{FF2B5EF4-FFF2-40B4-BE49-F238E27FC236}">
                <a16:creationId xmlns:a16="http://schemas.microsoft.com/office/drawing/2014/main" id="{218D71B7-5DEB-D64E-B374-3C99D30B5E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9B7B77C-F3F3-A24D-BE18-ADC193FB7218}"/>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82FA66AA-1BA8-944D-9CC2-9E9430CCF799}"/>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9" descr="s4b282c2015.png">
            <a:extLst>
              <a:ext uri="{FF2B5EF4-FFF2-40B4-BE49-F238E27FC236}">
                <a16:creationId xmlns:a16="http://schemas.microsoft.com/office/drawing/2014/main" id="{5EB64215-FEB7-3048-A245-DF48061DE0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C3CE8F6A-7A4B-A846-825E-E46B7DA7CE91}"/>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7D7A0556-00C3-3D44-A9D6-EC08C577FB19}"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8" name="Title 1">
            <a:extLst>
              <a:ext uri="{FF2B5EF4-FFF2-40B4-BE49-F238E27FC236}">
                <a16:creationId xmlns:a16="http://schemas.microsoft.com/office/drawing/2014/main" id="{5A63E03F-3048-1246-B3C0-5DB730C74277}"/>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98537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pic>
        <p:nvPicPr>
          <p:cNvPr id="3" name="Picture 1" descr="MOA Evening-032.jpg">
            <a:extLst>
              <a:ext uri="{FF2B5EF4-FFF2-40B4-BE49-F238E27FC236}">
                <a16:creationId xmlns:a16="http://schemas.microsoft.com/office/drawing/2014/main" id="{BF0FB2EE-3DA3-E144-B61C-A6C77BE2CAE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3BCD6C1-0A3A-2E49-BECD-658ABF4BB292}"/>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C6D78A4A-DE26-F34F-BE4A-FD0BA7CF9C9B}"/>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4" descr="s4b282c2015.png">
            <a:extLst>
              <a:ext uri="{FF2B5EF4-FFF2-40B4-BE49-F238E27FC236}">
                <a16:creationId xmlns:a16="http://schemas.microsoft.com/office/drawing/2014/main" id="{2948CE5A-A15F-3C43-A8B0-98A2214F84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864BF229-5D46-9146-ABF6-3E022F12FB9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A4F131B-37D6-094E-B94D-D3E452E2CD19}"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8" name="Title 1">
            <a:extLst>
              <a:ext uri="{FF2B5EF4-FFF2-40B4-BE49-F238E27FC236}">
                <a16:creationId xmlns:a16="http://schemas.microsoft.com/office/drawing/2014/main" id="{81E8C08B-A92D-E946-AEAC-6B3D60A795BF}"/>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49121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section Slide - 3">
    <p:spTree>
      <p:nvGrpSpPr>
        <p:cNvPr id="1" name=""/>
        <p:cNvGrpSpPr/>
        <p:nvPr/>
      </p:nvGrpSpPr>
      <p:grpSpPr>
        <a:xfrm>
          <a:off x="0" y="0"/>
          <a:ext cx="0" cy="0"/>
          <a:chOff x="0" y="0"/>
          <a:chExt cx="0" cy="0"/>
        </a:xfrm>
      </p:grpSpPr>
      <p:pic>
        <p:nvPicPr>
          <p:cNvPr id="3" name="Picture 1" descr="20063615986_7c97fbf65b_o.jpg">
            <a:extLst>
              <a:ext uri="{FF2B5EF4-FFF2-40B4-BE49-F238E27FC236}">
                <a16:creationId xmlns:a16="http://schemas.microsoft.com/office/drawing/2014/main" id="{5646EFC0-A235-1A4D-9310-D617309738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C23F8D1-4D09-A742-A675-B752B9B6FEA9}"/>
              </a:ext>
            </a:extLst>
          </p:cNvPr>
          <p:cNvSpPr/>
          <p:nvPr userDrawn="1"/>
        </p:nvSpPr>
        <p:spPr>
          <a:xfrm>
            <a:off x="0" y="1131888"/>
            <a:ext cx="6015038" cy="1131887"/>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 name="Rectangle 4">
            <a:extLst>
              <a:ext uri="{FF2B5EF4-FFF2-40B4-BE49-F238E27FC236}">
                <a16:creationId xmlns:a16="http://schemas.microsoft.com/office/drawing/2014/main" id="{C1462495-F506-D04A-A837-31DE743A8786}"/>
              </a:ext>
            </a:extLst>
          </p:cNvPr>
          <p:cNvSpPr/>
          <p:nvPr userDrawn="1"/>
        </p:nvSpPr>
        <p:spPr>
          <a:xfrm>
            <a:off x="8243888" y="1131888"/>
            <a:ext cx="900112" cy="1131887"/>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4" descr="s4b282c2015.png">
            <a:extLst>
              <a:ext uri="{FF2B5EF4-FFF2-40B4-BE49-F238E27FC236}">
                <a16:creationId xmlns:a16="http://schemas.microsoft.com/office/drawing/2014/main" id="{B25E7803-987B-654E-8B14-3FBCD8A8D9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29638"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a:extLst>
              <a:ext uri="{FF2B5EF4-FFF2-40B4-BE49-F238E27FC236}">
                <a16:creationId xmlns:a16="http://schemas.microsoft.com/office/drawing/2014/main" id="{71F2E9A7-3682-0A44-9260-F51464DEE53B}"/>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D920A11-BE16-DC4A-BEE9-DAE58F156D57}"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9" name="Title 1">
            <a:extLst>
              <a:ext uri="{FF2B5EF4-FFF2-40B4-BE49-F238E27FC236}">
                <a16:creationId xmlns:a16="http://schemas.microsoft.com/office/drawing/2014/main" id="{B9F8EB83-3D6D-DF46-8002-EF5F1C707FFA}"/>
              </a:ext>
            </a:extLst>
          </p:cNvPr>
          <p:cNvSpPr>
            <a:spLocks noGrp="1"/>
          </p:cNvSpPr>
          <p:nvPr>
            <p:ph type="title"/>
          </p:nvPr>
        </p:nvSpPr>
        <p:spPr>
          <a:xfrm>
            <a:off x="365587" y="1275606"/>
            <a:ext cx="5414568" cy="792088"/>
          </a:xfrm>
          <a:prstGeom prst="rect">
            <a:avLst/>
          </a:prstGeom>
        </p:spPr>
        <p:txBody>
          <a:bodyPr lIns="0" tIns="0" rIns="0" bIns="0"/>
          <a:lstStyle>
            <a:lvl1pPr algn="l">
              <a:lnSpc>
                <a:spcPts val="3400"/>
              </a:lnSpc>
              <a:defRPr lang="en-US" sz="2800" b="1" i="0" kern="0" cap="none" spc="0" baseline="0" dirty="0">
                <a:solidFill>
                  <a:schemeClr val="tx1"/>
                </a:solidFill>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1361671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a:extLst>
              <a:ext uri="{FF2B5EF4-FFF2-40B4-BE49-F238E27FC236}">
                <a16:creationId xmlns:a16="http://schemas.microsoft.com/office/drawing/2014/main" id="{BE35A530-EC03-604F-85AB-5083EB70F3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8D71B9A5-42B8-A943-A2E2-A38DAD565A63}"/>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BDA7D734-BA60-C042-BE0F-86E0AEA7AA42}"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10"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lvl1pPr>
            <a:lvl2pPr marL="0" indent="-180000">
              <a:lnSpc>
                <a:spcPct val="130000"/>
              </a:lnSpc>
              <a:spcBef>
                <a:spcPts val="0"/>
              </a:spcBef>
              <a:buFont typeface="Arial"/>
              <a:buChar char="•"/>
              <a:defRPr sz="1500"/>
            </a:lvl2pPr>
            <a:lvl3pPr marL="540000" indent="-180000">
              <a:lnSpc>
                <a:spcPct val="130000"/>
              </a:lnSpc>
              <a:spcBef>
                <a:spcPts val="0"/>
              </a:spcBef>
              <a:defRPr sz="1500"/>
            </a:lvl3pPr>
            <a:lvl4pPr marL="900000" indent="-180000">
              <a:lnSpc>
                <a:spcPct val="130000"/>
              </a:lnSpc>
              <a:spcBef>
                <a:spcPts val="0"/>
              </a:spcBef>
              <a:buFont typeface="Arial"/>
              <a:buChar char="•"/>
              <a:defRPr sz="1500"/>
            </a:lvl4pPr>
            <a:lvl5pPr marL="1260000" indent="-180000">
              <a:lnSpc>
                <a:spcPct val="130000"/>
              </a:lnSpc>
              <a:spcBef>
                <a:spcPts val="0"/>
              </a:spcBef>
              <a:buFont typeface="Arial"/>
              <a:buChar char="•"/>
              <a:defRPr sz="1500"/>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2" name="Title 1">
            <a:extLst>
              <a:ext uri="{FF2B5EF4-FFF2-40B4-BE49-F238E27FC236}">
                <a16:creationId xmlns:a16="http://schemas.microsoft.com/office/drawing/2014/main" id="{6B0C6DE5-6CEF-9440-B1A6-ABD0F75D39AF}"/>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50000"/>
                    <a:lumOff val="5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256312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rgbClr val="001835"/>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CE7E4067-49DE-2745-A17C-89130E6B77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686B4E7D-7FEB-8A4D-96D8-494D2593E94C}"/>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F33A4878-B106-B94B-A5E4-7D96EA644603}"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438954" y="1131888"/>
            <a:ext cx="7661438" cy="3672110"/>
          </a:xfrm>
          <a:prstGeom prst="rect">
            <a:avLst/>
          </a:prstGeom>
        </p:spPr>
        <p:txBody>
          <a:bodyPr vert="horz" lIns="0" tIns="0" rIns="0" bIns="0"/>
          <a:lstStyle>
            <a:lvl1pPr marL="0" indent="0">
              <a:lnSpc>
                <a:spcPct val="130000"/>
              </a:lnSpc>
              <a:spcBef>
                <a:spcPts val="0"/>
              </a:spcBef>
              <a:buFontTx/>
              <a:buNone/>
              <a:defRPr sz="1500">
                <a:solidFill>
                  <a:schemeClr val="bg1"/>
                </a:solidFill>
              </a:defRPr>
            </a:lvl1pPr>
            <a:lvl2pPr marL="0" indent="-180000">
              <a:lnSpc>
                <a:spcPct val="130000"/>
              </a:lnSpc>
              <a:spcBef>
                <a:spcPts val="0"/>
              </a:spcBef>
              <a:buFont typeface="Arial"/>
              <a:buChar char="•"/>
              <a:defRPr sz="1500">
                <a:solidFill>
                  <a:schemeClr val="bg1"/>
                </a:solidFill>
              </a:defRPr>
            </a:lvl2pPr>
            <a:lvl3pPr marL="540000" indent="-180000">
              <a:lnSpc>
                <a:spcPct val="130000"/>
              </a:lnSpc>
              <a:spcBef>
                <a:spcPts val="0"/>
              </a:spcBef>
              <a:defRPr sz="1500">
                <a:solidFill>
                  <a:schemeClr val="bg1"/>
                </a:solidFill>
              </a:defRPr>
            </a:lvl3pPr>
            <a:lvl4pPr marL="900000" indent="-180000">
              <a:lnSpc>
                <a:spcPct val="130000"/>
              </a:lnSpc>
              <a:spcBef>
                <a:spcPts val="0"/>
              </a:spcBef>
              <a:buFont typeface="Arial"/>
              <a:buChar char="•"/>
              <a:defRPr sz="1500">
                <a:solidFill>
                  <a:schemeClr val="bg1"/>
                </a:solidFill>
              </a:defRPr>
            </a:lvl4pPr>
            <a:lvl5pPr marL="1260000" indent="-180000">
              <a:lnSpc>
                <a:spcPct val="130000"/>
              </a:lnSpc>
              <a:spcBef>
                <a:spcPts val="0"/>
              </a:spcBef>
              <a:buFont typeface="Arial"/>
              <a:buChar char="•"/>
              <a:defRPr sz="1500">
                <a:solidFill>
                  <a:schemeClr val="bg1"/>
                </a:solidFill>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8" name="Title 1">
            <a:extLst>
              <a:ext uri="{FF2B5EF4-FFF2-40B4-BE49-F238E27FC236}">
                <a16:creationId xmlns:a16="http://schemas.microsoft.com/office/drawing/2014/main" id="{3662863F-E41E-224A-97FD-6D968AD10CDF}"/>
              </a:ext>
            </a:extLst>
          </p:cNvPr>
          <p:cNvSpPr>
            <a:spLocks noGrp="1"/>
          </p:cNvSpPr>
          <p:nvPr>
            <p:ph type="title"/>
          </p:nvPr>
        </p:nvSpPr>
        <p:spPr>
          <a:xfrm>
            <a:off x="438954" y="411510"/>
            <a:ext cx="7661438" cy="623331"/>
          </a:xfrm>
          <a:prstGeom prst="rect">
            <a:avLst/>
          </a:prstGeom>
        </p:spPr>
        <p:txBody>
          <a:bodyPr lIns="0" tIns="0" rIns="0" bIns="0" anchor="ctr" anchorCtr="0"/>
          <a:lstStyle>
            <a:lvl1pPr algn="l">
              <a:lnSpc>
                <a:spcPts val="2100"/>
              </a:lnSpc>
              <a:defRPr kumimoji="0" lang="en-US" sz="2100" b="1" i="0" u="none" strike="noStrike" kern="1200" cap="none" spc="0" normalizeH="0" baseline="0" noProof="0" smtClean="0">
                <a:ln>
                  <a:noFill/>
                </a:ln>
                <a:solidFill>
                  <a:schemeClr val="tx1">
                    <a:lumMod val="10000"/>
                    <a:lumOff val="90000"/>
                  </a:schemeClr>
                </a:solidFill>
                <a:effectLst/>
                <a:uLnTx/>
                <a:uFillTx/>
                <a:latin typeface="Arial"/>
                <a:ea typeface="MS PGothic" panose="020B0600070205080204" pitchFamily="34" charset="-128"/>
                <a:cs typeface="Arial"/>
              </a:defRPr>
            </a:lvl1pPr>
          </a:lstStyle>
          <a:p>
            <a:r>
              <a:rPr lang="en-US"/>
              <a:t>Click to edit Master title style</a:t>
            </a:r>
          </a:p>
        </p:txBody>
      </p:sp>
    </p:spTree>
    <p:extLst>
      <p:ext uri="{BB962C8B-B14F-4D97-AF65-F5344CB8AC3E}">
        <p14:creationId xmlns:p14="http://schemas.microsoft.com/office/powerpoint/2010/main" val="360331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203" r:id="rId14"/>
    <p:sldLayoutId id="2147485204" r:id="rId15"/>
    <p:sldLayoutId id="2147485205" r:id="rId16"/>
    <p:sldLayoutId id="2147485206" r:id="rId17"/>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www.cihi.ca/en/covid-19-intervention-timeline-in-canada" TargetMode="External"/><Relationship Id="rId2" Type="http://schemas.openxmlformats.org/officeDocument/2006/relationships/hyperlink" Target="http://Sohttps:/doi.org/10.3886/E120321V11" TargetMode="Externa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6F6BD2-C41C-E34B-BE14-298C35732B64}"/>
              </a:ext>
            </a:extLst>
          </p:cNvPr>
          <p:cNvSpPr>
            <a:spLocks noGrp="1"/>
          </p:cNvSpPr>
          <p:nvPr>
            <p:ph type="body" sz="quarter" idx="12"/>
          </p:nvPr>
        </p:nvSpPr>
        <p:spPr>
          <a:xfrm>
            <a:off x="365760" y="2773714"/>
            <a:ext cx="5430203" cy="551478"/>
          </a:xfrm>
        </p:spPr>
        <p:txBody>
          <a:bodyPr/>
          <a:lstStyle/>
          <a:p>
            <a:r>
              <a:rPr lang="en-US"/>
              <a:t>Group Assignment – Team 11</a:t>
            </a:r>
          </a:p>
        </p:txBody>
      </p:sp>
      <p:sp>
        <p:nvSpPr>
          <p:cNvPr id="4" name="Text Placeholder 3">
            <a:extLst>
              <a:ext uri="{FF2B5EF4-FFF2-40B4-BE49-F238E27FC236}">
                <a16:creationId xmlns:a16="http://schemas.microsoft.com/office/drawing/2014/main" id="{EDD6E9D4-2AFC-ED4D-AE7C-7844CBCCAA8A}"/>
              </a:ext>
            </a:extLst>
          </p:cNvPr>
          <p:cNvSpPr>
            <a:spLocks noGrp="1"/>
          </p:cNvSpPr>
          <p:nvPr>
            <p:ph type="body" sz="quarter" idx="13"/>
          </p:nvPr>
        </p:nvSpPr>
        <p:spPr/>
        <p:txBody>
          <a:bodyPr/>
          <a:lstStyle/>
          <a:p>
            <a:r>
              <a:rPr lang="en-US"/>
              <a:t>Amit </a:t>
            </a:r>
            <a:r>
              <a:rPr lang="en-US" err="1"/>
              <a:t>Chalka</a:t>
            </a:r>
            <a:r>
              <a:rPr lang="en-US"/>
              <a:t> | </a:t>
            </a:r>
            <a:r>
              <a:rPr lang="en-US" err="1"/>
              <a:t>Yanlei</a:t>
            </a:r>
            <a:r>
              <a:rPr lang="en-US"/>
              <a:t> Chen | </a:t>
            </a:r>
            <a:r>
              <a:rPr lang="en-US" err="1"/>
              <a:t>Yiwen</a:t>
            </a:r>
            <a:r>
              <a:rPr lang="en-US"/>
              <a:t> </a:t>
            </a:r>
            <a:r>
              <a:rPr lang="en-US" err="1"/>
              <a:t>Kuang</a:t>
            </a:r>
            <a:r>
              <a:rPr lang="en-US"/>
              <a:t> | </a:t>
            </a:r>
            <a:r>
              <a:rPr lang="en-US" err="1"/>
              <a:t>Lige</a:t>
            </a:r>
            <a:r>
              <a:rPr lang="en-US"/>
              <a:t> Liu | Hammad Habib Qazi</a:t>
            </a:r>
          </a:p>
        </p:txBody>
      </p:sp>
      <p:sp>
        <p:nvSpPr>
          <p:cNvPr id="7" name="Title 6">
            <a:extLst>
              <a:ext uri="{FF2B5EF4-FFF2-40B4-BE49-F238E27FC236}">
                <a16:creationId xmlns:a16="http://schemas.microsoft.com/office/drawing/2014/main" id="{6DC8DD7C-3175-6842-A79F-78B404ABF238}"/>
              </a:ext>
            </a:extLst>
          </p:cNvPr>
          <p:cNvSpPr>
            <a:spLocks noGrp="1"/>
          </p:cNvSpPr>
          <p:nvPr>
            <p:ph type="title"/>
          </p:nvPr>
        </p:nvSpPr>
        <p:spPr>
          <a:xfrm>
            <a:off x="370245" y="1332646"/>
            <a:ext cx="5425718" cy="1441068"/>
          </a:xfrm>
        </p:spPr>
        <p:txBody>
          <a:bodyPr lIns="0" tIns="0" rIns="0" bIns="0" anchor="t"/>
          <a:lstStyle/>
          <a:p>
            <a:r>
              <a:rPr lang="en-US">
                <a:ea typeface="ＭＳ Ｐゴシック"/>
              </a:rPr>
              <a:t>Covid Response Public Satisfaction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15D8E2A2-4A59-49B2-ABA2-C49D90EEC078}"/>
              </a:ext>
            </a:extLst>
          </p:cNvPr>
          <p:cNvPicPr>
            <a:picLocks noChangeAspect="1"/>
          </p:cNvPicPr>
          <p:nvPr/>
        </p:nvPicPr>
        <p:blipFill>
          <a:blip r:embed="rId2"/>
          <a:stretch>
            <a:fillRect/>
          </a:stretch>
        </p:blipFill>
        <p:spPr>
          <a:xfrm>
            <a:off x="5581650" y="468210"/>
            <a:ext cx="2657475" cy="1733550"/>
          </a:xfrm>
          <a:prstGeom prst="rect">
            <a:avLst/>
          </a:prstGeom>
        </p:spPr>
      </p:pic>
      <p:pic>
        <p:nvPicPr>
          <p:cNvPr id="5" name="图片 5">
            <a:extLst>
              <a:ext uri="{FF2B5EF4-FFF2-40B4-BE49-F238E27FC236}">
                <a16:creationId xmlns:a16="http://schemas.microsoft.com/office/drawing/2014/main" id="{620DCC0C-5F16-4C21-B8D0-E696898841F0}"/>
              </a:ext>
            </a:extLst>
          </p:cNvPr>
          <p:cNvPicPr>
            <a:picLocks noChangeAspect="1"/>
          </p:cNvPicPr>
          <p:nvPr/>
        </p:nvPicPr>
        <p:blipFill>
          <a:blip r:embed="rId3"/>
          <a:stretch>
            <a:fillRect/>
          </a:stretch>
        </p:blipFill>
        <p:spPr>
          <a:xfrm>
            <a:off x="2890838" y="468210"/>
            <a:ext cx="2657475" cy="1733550"/>
          </a:xfrm>
          <a:prstGeom prst="rect">
            <a:avLst/>
          </a:prstGeom>
        </p:spPr>
      </p:pic>
      <p:pic>
        <p:nvPicPr>
          <p:cNvPr id="6" name="图片 6">
            <a:extLst>
              <a:ext uri="{FF2B5EF4-FFF2-40B4-BE49-F238E27FC236}">
                <a16:creationId xmlns:a16="http://schemas.microsoft.com/office/drawing/2014/main" id="{2839F6D8-E546-459F-8BA7-5D9BBF600E2A}"/>
              </a:ext>
            </a:extLst>
          </p:cNvPr>
          <p:cNvPicPr>
            <a:picLocks noChangeAspect="1"/>
          </p:cNvPicPr>
          <p:nvPr/>
        </p:nvPicPr>
        <p:blipFill>
          <a:blip r:embed="rId4"/>
          <a:stretch>
            <a:fillRect/>
          </a:stretch>
        </p:blipFill>
        <p:spPr>
          <a:xfrm>
            <a:off x="233362" y="468210"/>
            <a:ext cx="2657475" cy="1733550"/>
          </a:xfrm>
          <a:prstGeom prst="rect">
            <a:avLst/>
          </a:prstGeom>
        </p:spPr>
      </p:pic>
      <p:pic>
        <p:nvPicPr>
          <p:cNvPr id="7" name="图片 7">
            <a:extLst>
              <a:ext uri="{FF2B5EF4-FFF2-40B4-BE49-F238E27FC236}">
                <a16:creationId xmlns:a16="http://schemas.microsoft.com/office/drawing/2014/main" id="{4DF829A4-F05E-418E-B9C1-66A0DC08A4CA}"/>
              </a:ext>
            </a:extLst>
          </p:cNvPr>
          <p:cNvPicPr>
            <a:picLocks noChangeAspect="1"/>
          </p:cNvPicPr>
          <p:nvPr/>
        </p:nvPicPr>
        <p:blipFill>
          <a:blip r:embed="rId5"/>
          <a:stretch>
            <a:fillRect/>
          </a:stretch>
        </p:blipFill>
        <p:spPr>
          <a:xfrm>
            <a:off x="2890837" y="2436652"/>
            <a:ext cx="2657475" cy="1733550"/>
          </a:xfrm>
          <a:prstGeom prst="rect">
            <a:avLst/>
          </a:prstGeom>
        </p:spPr>
      </p:pic>
      <p:pic>
        <p:nvPicPr>
          <p:cNvPr id="8" name="图片 8">
            <a:extLst>
              <a:ext uri="{FF2B5EF4-FFF2-40B4-BE49-F238E27FC236}">
                <a16:creationId xmlns:a16="http://schemas.microsoft.com/office/drawing/2014/main" id="{5D7D8696-0CF8-40F8-BBF9-0E84106FAFA1}"/>
              </a:ext>
            </a:extLst>
          </p:cNvPr>
          <p:cNvPicPr>
            <a:picLocks noChangeAspect="1"/>
          </p:cNvPicPr>
          <p:nvPr/>
        </p:nvPicPr>
        <p:blipFill>
          <a:blip r:embed="rId6"/>
          <a:stretch>
            <a:fillRect/>
          </a:stretch>
        </p:blipFill>
        <p:spPr>
          <a:xfrm>
            <a:off x="5548313" y="2436652"/>
            <a:ext cx="2657475" cy="1733550"/>
          </a:xfrm>
          <a:prstGeom prst="rect">
            <a:avLst/>
          </a:prstGeom>
        </p:spPr>
      </p:pic>
      <p:pic>
        <p:nvPicPr>
          <p:cNvPr id="9" name="图片 9">
            <a:extLst>
              <a:ext uri="{FF2B5EF4-FFF2-40B4-BE49-F238E27FC236}">
                <a16:creationId xmlns:a16="http://schemas.microsoft.com/office/drawing/2014/main" id="{EF769647-E9C7-48D8-83B4-FDA1FFFA12C6}"/>
              </a:ext>
            </a:extLst>
          </p:cNvPr>
          <p:cNvPicPr>
            <a:picLocks noChangeAspect="1"/>
          </p:cNvPicPr>
          <p:nvPr/>
        </p:nvPicPr>
        <p:blipFill>
          <a:blip r:embed="rId7"/>
          <a:stretch>
            <a:fillRect/>
          </a:stretch>
        </p:blipFill>
        <p:spPr>
          <a:xfrm>
            <a:off x="233362" y="2429230"/>
            <a:ext cx="2657475" cy="1733550"/>
          </a:xfrm>
          <a:prstGeom prst="rect">
            <a:avLst/>
          </a:prstGeom>
        </p:spPr>
      </p:pic>
      <p:sp>
        <p:nvSpPr>
          <p:cNvPr id="11" name="标题 10">
            <a:extLst>
              <a:ext uri="{FF2B5EF4-FFF2-40B4-BE49-F238E27FC236}">
                <a16:creationId xmlns:a16="http://schemas.microsoft.com/office/drawing/2014/main" id="{FB23EE74-B62B-4313-B7AB-96056A8CD958}"/>
              </a:ext>
            </a:extLst>
          </p:cNvPr>
          <p:cNvSpPr>
            <a:spLocks noGrp="1"/>
          </p:cNvSpPr>
          <p:nvPr>
            <p:ph type="title"/>
          </p:nvPr>
        </p:nvSpPr>
        <p:spPr/>
        <p:txBody>
          <a:bodyPr/>
          <a:lstStyle/>
          <a:p>
            <a:r>
              <a:rPr lang="en-CA" dirty="0"/>
              <a:t> </a:t>
            </a:r>
          </a:p>
        </p:txBody>
      </p:sp>
    </p:spTree>
    <p:extLst>
      <p:ext uri="{BB962C8B-B14F-4D97-AF65-F5344CB8AC3E}">
        <p14:creationId xmlns:p14="http://schemas.microsoft.com/office/powerpoint/2010/main" val="423411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Placeholder 7">
            <a:extLst>
              <a:ext uri="{FF2B5EF4-FFF2-40B4-BE49-F238E27FC236}">
                <a16:creationId xmlns:a16="http://schemas.microsoft.com/office/drawing/2014/main" id="{1654B27C-0EA2-8F4C-859F-37543E5E3D8A}"/>
              </a:ext>
            </a:extLst>
          </p:cNvPr>
          <p:cNvSpPr>
            <a:spLocks noGrp="1" noChangeArrowheads="1"/>
          </p:cNvSpPr>
          <p:nvPr>
            <p:ph type="body" sz="quarter" idx="13"/>
          </p:nvPr>
        </p:nvSpPr>
        <p:spPr>
          <a:xfrm>
            <a:off x="438954" y="1034841"/>
            <a:ext cx="4061038" cy="3384376"/>
          </a:xfrm>
        </p:spPr>
        <p:txBody>
          <a:bodyPr vert="horz" lIns="0" tIns="0" rIns="0" bIns="0" anchor="t"/>
          <a:lstStyle/>
          <a:p>
            <a:r>
              <a:rPr lang="en-US" sz="1200" b="1">
                <a:ea typeface="+mn-lt"/>
                <a:cs typeface="+mn-lt"/>
              </a:rPr>
              <a:t>Problem Statement:</a:t>
            </a:r>
            <a:r>
              <a:rPr lang="en-US" altLang="zh-CN" sz="1200" b="1">
                <a:ea typeface="+mn-lt"/>
                <a:cs typeface="+mn-lt"/>
              </a:rPr>
              <a:t> </a:t>
            </a:r>
            <a:endParaRPr lang="zh-CN" altLang="en-US"/>
          </a:p>
          <a:p>
            <a:r>
              <a:rPr lang="en-US" sz="1200">
                <a:ea typeface="+mn-lt"/>
                <a:cs typeface="+mn-lt"/>
              </a:rPr>
              <a:t>To explore how the public sentiment changed over time and with the initiatives offered by Government</a:t>
            </a:r>
            <a:endParaRPr lang="en-US" sz="1200">
              <a:cs typeface="Arial"/>
            </a:endParaRPr>
          </a:p>
          <a:p>
            <a:endParaRPr lang="en-US" sz="1200" b="1">
              <a:ea typeface="+mn-lt"/>
              <a:cs typeface="+mn-lt"/>
            </a:endParaRPr>
          </a:p>
          <a:p>
            <a:r>
              <a:rPr lang="en-US" sz="1200" b="1">
                <a:ea typeface="+mn-lt"/>
                <a:cs typeface="+mn-lt"/>
              </a:rPr>
              <a:t>Background: </a:t>
            </a:r>
            <a:endParaRPr lang="en-US"/>
          </a:p>
          <a:p>
            <a:r>
              <a:rPr lang="en-US" sz="1200">
                <a:ea typeface="+mn-lt"/>
                <a:cs typeface="+mn-lt"/>
              </a:rPr>
              <a:t>Through the timeline of pandemic, we all experienced various emotions. They were shaped by the rises and fall of various COVID cases and variants. The government responded with a variety of measures including restrictions, vaccinations, and healthcare measure. All of these measure were received by the public with a mixed response. We would like to see how public responded so we can understand and investigate the roll out more effectively in the future </a:t>
            </a:r>
            <a:endParaRPr lang="en-US"/>
          </a:p>
          <a:p>
            <a:endParaRPr lang="en-US" sz="1000">
              <a:ea typeface="+mn-lt"/>
              <a:cs typeface="+mn-lt"/>
            </a:endParaRPr>
          </a:p>
          <a:p>
            <a:r>
              <a:rPr lang="en-US" sz="1000">
                <a:ea typeface="+mn-lt"/>
                <a:cs typeface="+mn-lt"/>
              </a:rPr>
              <a:t>Source: </a:t>
            </a:r>
            <a:r>
              <a:rPr lang="en-US" sz="1000">
                <a:ea typeface="+mn-lt"/>
                <a:cs typeface="+mn-lt"/>
                <a:hlinkClick r:id="rId2"/>
              </a:rPr>
              <a:t>https://doi.org/10.3886/E120321V11</a:t>
            </a:r>
            <a:endParaRPr lang="en-US" sz="1000">
              <a:cs typeface="Arial"/>
            </a:endParaRPr>
          </a:p>
          <a:p>
            <a:r>
              <a:rPr lang="en-US" sz="1000">
                <a:ea typeface="MS PGothic"/>
                <a:cs typeface="Arial"/>
              </a:rPr>
              <a:t>Source: </a:t>
            </a:r>
            <a:r>
              <a:rPr lang="en-US" sz="1000">
                <a:ea typeface="+mn-lt"/>
                <a:cs typeface="+mn-lt"/>
                <a:hlinkClick r:id="rId3"/>
              </a:rPr>
              <a:t>https://www.cihi.ca/en/covid-19-intervention-timeline-in-canada</a:t>
            </a:r>
            <a:endParaRPr lang="en-US" sz="1000">
              <a:cs typeface="Arial"/>
            </a:endParaRPr>
          </a:p>
          <a:p>
            <a:endParaRPr lang="en-US" sz="1050">
              <a:cs typeface="Arial"/>
            </a:endParaRPr>
          </a:p>
          <a:p>
            <a:br>
              <a:rPr lang="en-US"/>
            </a:br>
            <a:endParaRPr lang="en-US"/>
          </a:p>
        </p:txBody>
      </p:sp>
      <p:sp>
        <p:nvSpPr>
          <p:cNvPr id="3" name="Title 2">
            <a:extLst>
              <a:ext uri="{FF2B5EF4-FFF2-40B4-BE49-F238E27FC236}">
                <a16:creationId xmlns:a16="http://schemas.microsoft.com/office/drawing/2014/main" id="{BC4E6DA6-82C0-0C4E-A76B-A9D563B1F602}"/>
              </a:ext>
            </a:extLst>
          </p:cNvPr>
          <p:cNvSpPr>
            <a:spLocks noGrp="1"/>
          </p:cNvSpPr>
          <p:nvPr>
            <p:ph type="title"/>
          </p:nvPr>
        </p:nvSpPr>
        <p:spPr/>
        <p:txBody>
          <a:bodyPr/>
          <a:lstStyle/>
          <a:p>
            <a:r>
              <a:rPr lang="en-CA">
                <a:solidFill>
                  <a:srgbClr val="0077C8"/>
                </a:solidFill>
                <a:ea typeface="ＭＳ Ｐゴシック" charset="-128"/>
              </a:rPr>
              <a:t>Background</a:t>
            </a:r>
            <a:endParaRPr lang="en-US"/>
          </a:p>
        </p:txBody>
      </p:sp>
      <p:pic>
        <p:nvPicPr>
          <p:cNvPr id="4" name="图片 4">
            <a:extLst>
              <a:ext uri="{FF2B5EF4-FFF2-40B4-BE49-F238E27FC236}">
                <a16:creationId xmlns:a16="http://schemas.microsoft.com/office/drawing/2014/main" id="{863F2A36-1D96-437B-9F50-8067377C440A}"/>
              </a:ext>
            </a:extLst>
          </p:cNvPr>
          <p:cNvPicPr>
            <a:picLocks noChangeAspect="1"/>
          </p:cNvPicPr>
          <p:nvPr/>
        </p:nvPicPr>
        <p:blipFill>
          <a:blip r:embed="rId4"/>
          <a:stretch>
            <a:fillRect/>
          </a:stretch>
        </p:blipFill>
        <p:spPr>
          <a:xfrm>
            <a:off x="4572560" y="553290"/>
            <a:ext cx="3595688" cy="2838450"/>
          </a:xfrm>
          <a:prstGeom prst="rect">
            <a:avLst/>
          </a:prstGeom>
        </p:spPr>
      </p:pic>
      <p:graphicFrame>
        <p:nvGraphicFramePr>
          <p:cNvPr id="5" name="Table 6">
            <a:extLst>
              <a:ext uri="{FF2B5EF4-FFF2-40B4-BE49-F238E27FC236}">
                <a16:creationId xmlns:a16="http://schemas.microsoft.com/office/drawing/2014/main" id="{CA8657F3-5CC3-4DAF-9A83-B8C9C9451F8D}"/>
              </a:ext>
            </a:extLst>
          </p:cNvPr>
          <p:cNvGraphicFramePr>
            <a:graphicFrameLocks noGrp="1"/>
          </p:cNvGraphicFramePr>
          <p:nvPr>
            <p:extLst>
              <p:ext uri="{D42A27DB-BD31-4B8C-83A1-F6EECF244321}">
                <p14:modId xmlns:p14="http://schemas.microsoft.com/office/powerpoint/2010/main" val="2452581410"/>
              </p:ext>
            </p:extLst>
          </p:nvPr>
        </p:nvGraphicFramePr>
        <p:xfrm>
          <a:off x="4975412" y="3622302"/>
          <a:ext cx="2763004" cy="944728"/>
        </p:xfrm>
        <a:graphic>
          <a:graphicData uri="http://schemas.openxmlformats.org/drawingml/2006/table">
            <a:tbl>
              <a:tblPr firstRow="1" bandRow="1">
                <a:tableStyleId>{F2DE63D5-997A-4646-A377-4702673A728D}</a:tableStyleId>
              </a:tblPr>
              <a:tblGrid>
                <a:gridCol w="1752462">
                  <a:extLst>
                    <a:ext uri="{9D8B030D-6E8A-4147-A177-3AD203B41FA5}">
                      <a16:colId xmlns:a16="http://schemas.microsoft.com/office/drawing/2014/main" val="1300312561"/>
                    </a:ext>
                  </a:extLst>
                </a:gridCol>
                <a:gridCol w="1010542">
                  <a:extLst>
                    <a:ext uri="{9D8B030D-6E8A-4147-A177-3AD203B41FA5}">
                      <a16:colId xmlns:a16="http://schemas.microsoft.com/office/drawing/2014/main" val="466356903"/>
                    </a:ext>
                  </a:extLst>
                </a:gridCol>
              </a:tblGrid>
              <a:tr h="228147">
                <a:tc>
                  <a:txBody>
                    <a:bodyPr/>
                    <a:lstStyle/>
                    <a:p>
                      <a:r>
                        <a:rPr lang="en-US" sz="900"/>
                        <a:t>Data Sources</a:t>
                      </a:r>
                    </a:p>
                  </a:txBody>
                  <a:tcPr/>
                </a:tc>
                <a:tc>
                  <a:txBody>
                    <a:bodyPr/>
                    <a:lstStyle/>
                    <a:p>
                      <a:r>
                        <a:rPr lang="en-US" sz="900"/>
                        <a:t>Source</a:t>
                      </a:r>
                    </a:p>
                  </a:txBody>
                  <a:tcPr/>
                </a:tc>
                <a:extLst>
                  <a:ext uri="{0D108BD9-81ED-4DB2-BD59-A6C34878D82A}">
                    <a16:rowId xmlns:a16="http://schemas.microsoft.com/office/drawing/2014/main" val="3108882150"/>
                  </a:ext>
                </a:extLst>
              </a:tr>
              <a:tr h="234484">
                <a:tc>
                  <a:txBody>
                    <a:bodyPr/>
                    <a:lstStyle/>
                    <a:p>
                      <a:r>
                        <a:rPr lang="en-US" sz="900"/>
                        <a:t>Twitter Sentiment Data</a:t>
                      </a:r>
                    </a:p>
                  </a:txBody>
                  <a:tcPr/>
                </a:tc>
                <a:tc>
                  <a:txBody>
                    <a:bodyPr/>
                    <a:lstStyle/>
                    <a:p>
                      <a:r>
                        <a:rPr lang="en-US" sz="900"/>
                        <a:t>DOI.ORG</a:t>
                      </a:r>
                    </a:p>
                  </a:txBody>
                  <a:tcPr/>
                </a:tc>
                <a:extLst>
                  <a:ext uri="{0D108BD9-81ED-4DB2-BD59-A6C34878D82A}">
                    <a16:rowId xmlns:a16="http://schemas.microsoft.com/office/drawing/2014/main" val="2962314625"/>
                  </a:ext>
                </a:extLst>
              </a:tr>
              <a:tr h="240822">
                <a:tc>
                  <a:txBody>
                    <a:bodyPr/>
                    <a:lstStyle/>
                    <a:p>
                      <a:r>
                        <a:rPr lang="en-US" sz="900"/>
                        <a:t>Covid Case data</a:t>
                      </a:r>
                    </a:p>
                  </a:txBody>
                  <a:tcPr/>
                </a:tc>
                <a:tc>
                  <a:txBody>
                    <a:bodyPr/>
                    <a:lstStyle/>
                    <a:p>
                      <a:endParaRPr lang="en-US" sz="900"/>
                    </a:p>
                  </a:txBody>
                  <a:tcPr/>
                </a:tc>
                <a:extLst>
                  <a:ext uri="{0D108BD9-81ED-4DB2-BD59-A6C34878D82A}">
                    <a16:rowId xmlns:a16="http://schemas.microsoft.com/office/drawing/2014/main" val="2494910578"/>
                  </a:ext>
                </a:extLst>
              </a:tr>
              <a:tr h="240822">
                <a:tc>
                  <a:txBody>
                    <a:bodyPr/>
                    <a:lstStyle/>
                    <a:p>
                      <a:pPr lvl="0">
                        <a:buNone/>
                      </a:pPr>
                      <a:r>
                        <a:rPr lang="en-US" sz="900"/>
                        <a:t>Government initiatives timeline</a:t>
                      </a:r>
                    </a:p>
                  </a:txBody>
                  <a:tcPr/>
                </a:tc>
                <a:tc>
                  <a:txBody>
                    <a:bodyPr/>
                    <a:lstStyle/>
                    <a:p>
                      <a:pPr lvl="0">
                        <a:buNone/>
                      </a:pPr>
                      <a:r>
                        <a:rPr lang="en-US" sz="900"/>
                        <a:t>CIHI</a:t>
                      </a:r>
                    </a:p>
                  </a:txBody>
                  <a:tcPr/>
                </a:tc>
                <a:extLst>
                  <a:ext uri="{0D108BD9-81ED-4DB2-BD59-A6C34878D82A}">
                    <a16:rowId xmlns:a16="http://schemas.microsoft.com/office/drawing/2014/main" val="65084709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98D4F8-582A-44CC-B012-81D8238578D5}"/>
              </a:ext>
            </a:extLst>
          </p:cNvPr>
          <p:cNvSpPr>
            <a:spLocks noGrp="1"/>
          </p:cNvSpPr>
          <p:nvPr>
            <p:ph type="body" sz="quarter" idx="13"/>
          </p:nvPr>
        </p:nvSpPr>
        <p:spPr>
          <a:xfrm>
            <a:off x="4010831" y="1155420"/>
            <a:ext cx="4047539" cy="1186085"/>
          </a:xfrm>
        </p:spPr>
        <p:txBody>
          <a:bodyPr vert="horz" lIns="0" tIns="0" rIns="0" bIns="0" anchor="t"/>
          <a:lstStyle/>
          <a:p>
            <a:pPr marL="285750" indent="-285750">
              <a:buFont typeface="Arial"/>
              <a:buChar char="•"/>
            </a:pPr>
            <a:r>
              <a:rPr lang="zh-CN" sz="1050">
                <a:ea typeface="+mn-lt"/>
                <a:cs typeface="+mn-lt"/>
              </a:rPr>
              <a:t>Pre-March 2020 fear dominated the tweets and it was mainly related to Wuhan</a:t>
            </a:r>
            <a:endParaRPr lang="zh-CN" sz="1050"/>
          </a:p>
          <a:p>
            <a:pPr marL="285750" indent="-285750">
              <a:buFont typeface="Arial"/>
              <a:buChar char="•"/>
            </a:pPr>
            <a:r>
              <a:rPr lang="zh-CN" sz="1050">
                <a:ea typeface="+mn-lt"/>
                <a:cs typeface="+mn-lt"/>
              </a:rPr>
              <a:t>After March with global lockdowns, there was some sense of happiness </a:t>
            </a:r>
            <a:r>
              <a:rPr lang="en-US" altLang="zh-CN" sz="1050">
                <a:ea typeface="+mn-lt"/>
                <a:cs typeface="+mn-lt"/>
              </a:rPr>
              <a:t>prevailed.</a:t>
            </a:r>
          </a:p>
          <a:p>
            <a:pPr marL="285750" indent="-285750">
              <a:buFont typeface="Arial"/>
              <a:buChar char="•"/>
            </a:pPr>
            <a:r>
              <a:rPr lang="en-US" altLang="zh-CN" sz="1050">
                <a:ea typeface="MS PGothic"/>
                <a:cs typeface="Arial"/>
              </a:rPr>
              <a:t>The green line initiatives were related to Closures and Openings, we can see happiness sentiment follows opening initiatives</a:t>
            </a:r>
            <a:endParaRPr lang="en-US" altLang="zh-CN" sz="1050" err="1">
              <a:cs typeface="Arial"/>
            </a:endParaRPr>
          </a:p>
          <a:p>
            <a:pPr marL="285750" indent="-285750">
              <a:buFont typeface="Arial"/>
              <a:buChar char="•"/>
            </a:pPr>
            <a:r>
              <a:rPr lang="en-US" altLang="zh-CN" sz="1050">
                <a:ea typeface="MS PGothic"/>
                <a:cs typeface="Arial"/>
              </a:rPr>
              <a:t>Vaccine roll out initiatives have met with mixed emotions towards April 2021</a:t>
            </a:r>
            <a:endParaRPr lang="en-US" altLang="zh-CN" sz="1050">
              <a:cs typeface="Arial"/>
            </a:endParaRPr>
          </a:p>
          <a:p>
            <a:pPr marL="285750" indent="-285750">
              <a:buFont typeface="Arial"/>
              <a:buChar char="•"/>
            </a:pPr>
            <a:endParaRPr lang="en-US" altLang="zh-CN" sz="1050">
              <a:cs typeface="Arial"/>
            </a:endParaRPr>
          </a:p>
          <a:p>
            <a:endParaRPr lang="en-US" altLang="zh-CN" sz="1050">
              <a:cs typeface="Arial"/>
            </a:endParaRPr>
          </a:p>
        </p:txBody>
      </p:sp>
      <p:sp>
        <p:nvSpPr>
          <p:cNvPr id="3" name="标题 2">
            <a:extLst>
              <a:ext uri="{FF2B5EF4-FFF2-40B4-BE49-F238E27FC236}">
                <a16:creationId xmlns:a16="http://schemas.microsoft.com/office/drawing/2014/main" id="{096E73D3-476D-4924-B02D-4C823761757F}"/>
              </a:ext>
            </a:extLst>
          </p:cNvPr>
          <p:cNvSpPr>
            <a:spLocks noGrp="1"/>
          </p:cNvSpPr>
          <p:nvPr>
            <p:ph type="title"/>
          </p:nvPr>
        </p:nvSpPr>
        <p:spPr/>
        <p:txBody>
          <a:bodyPr lIns="0" tIns="0" rIns="0" bIns="0" anchor="ctr" anchorCtr="0"/>
          <a:lstStyle/>
          <a:p>
            <a:r>
              <a:rPr lang="en-US" altLang="zh-CN" dirty="0">
                <a:solidFill>
                  <a:srgbClr val="0077C8"/>
                </a:solidFill>
                <a:ea typeface="ＭＳ Ｐゴシック" charset="-128"/>
              </a:rPr>
              <a:t>COVID</a:t>
            </a:r>
            <a:r>
              <a:rPr lang="zh-CN" altLang="en-US" dirty="0">
                <a:solidFill>
                  <a:srgbClr val="0077C8"/>
                </a:solidFill>
                <a:ea typeface="ＭＳ Ｐゴシック" charset="-128"/>
              </a:rPr>
              <a:t> </a:t>
            </a:r>
            <a:r>
              <a:rPr lang="en-US" altLang="zh-CN" dirty="0">
                <a:solidFill>
                  <a:srgbClr val="0077C8"/>
                </a:solidFill>
                <a:ea typeface="ＭＳ Ｐゴシック" charset="-128"/>
              </a:rPr>
              <a:t>Initiative</a:t>
            </a:r>
            <a:r>
              <a:rPr lang="zh-CN" altLang="en-US" dirty="0">
                <a:solidFill>
                  <a:srgbClr val="0077C8"/>
                </a:solidFill>
                <a:ea typeface="ＭＳ Ｐゴシック" charset="-128"/>
              </a:rPr>
              <a:t> </a:t>
            </a:r>
            <a:r>
              <a:rPr lang="en-US" altLang="zh-CN" dirty="0">
                <a:solidFill>
                  <a:srgbClr val="0077C8"/>
                </a:solidFill>
                <a:ea typeface="ＭＳ Ｐゴシック" charset="-128"/>
              </a:rPr>
              <a:t>and</a:t>
            </a:r>
            <a:r>
              <a:rPr lang="zh-CN" altLang="en-US" dirty="0">
                <a:solidFill>
                  <a:srgbClr val="0077C8"/>
                </a:solidFill>
                <a:ea typeface="ＭＳ Ｐゴシック" charset="-128"/>
              </a:rPr>
              <a:t> </a:t>
            </a:r>
            <a:r>
              <a:rPr lang="en-US" altLang="zh-CN" dirty="0">
                <a:solidFill>
                  <a:srgbClr val="0077C8"/>
                </a:solidFill>
                <a:ea typeface="ＭＳ Ｐゴシック" charset="-128"/>
              </a:rPr>
              <a:t>Sentiment</a:t>
            </a:r>
            <a:r>
              <a:rPr lang="zh-CN" altLang="en-US" dirty="0">
                <a:solidFill>
                  <a:srgbClr val="0077C8"/>
                </a:solidFill>
                <a:ea typeface="ＭＳ Ｐゴシック" charset="-128"/>
              </a:rPr>
              <a:t> T</a:t>
            </a:r>
            <a:r>
              <a:rPr lang="en-US" altLang="zh-CN" dirty="0" err="1">
                <a:solidFill>
                  <a:srgbClr val="0077C8"/>
                </a:solidFill>
                <a:ea typeface="ＭＳ Ｐゴシック" charset="-128"/>
              </a:rPr>
              <a:t>imeline</a:t>
            </a:r>
            <a:endParaRPr lang="zh-CN" altLang="en-US" dirty="0">
              <a:solidFill>
                <a:srgbClr val="0077C8"/>
              </a:solidFill>
              <a:ea typeface="ＭＳ Ｐゴシック" charset="-128"/>
            </a:endParaRPr>
          </a:p>
        </p:txBody>
      </p:sp>
      <p:pic>
        <p:nvPicPr>
          <p:cNvPr id="7" name="Picture 7">
            <a:extLst>
              <a:ext uri="{FF2B5EF4-FFF2-40B4-BE49-F238E27FC236}">
                <a16:creationId xmlns:a16="http://schemas.microsoft.com/office/drawing/2014/main" id="{BE72D39B-CB93-4B4F-91A3-E25EBA5B1EFE}"/>
              </a:ext>
            </a:extLst>
          </p:cNvPr>
          <p:cNvPicPr>
            <a:picLocks noChangeAspect="1"/>
          </p:cNvPicPr>
          <p:nvPr/>
        </p:nvPicPr>
        <p:blipFill rotWithShape="1">
          <a:blip r:embed="rId2"/>
          <a:srcRect l="23422" t="33333" r="13714" b="11255"/>
          <a:stretch/>
        </p:blipFill>
        <p:spPr>
          <a:xfrm>
            <a:off x="192057" y="3110005"/>
            <a:ext cx="4879801" cy="1944215"/>
          </a:xfrm>
          <a:prstGeom prst="rect">
            <a:avLst/>
          </a:prstGeom>
        </p:spPr>
      </p:pic>
      <p:pic>
        <p:nvPicPr>
          <p:cNvPr id="8" name="Picture 8">
            <a:extLst>
              <a:ext uri="{FF2B5EF4-FFF2-40B4-BE49-F238E27FC236}">
                <a16:creationId xmlns:a16="http://schemas.microsoft.com/office/drawing/2014/main" id="{DF4827AB-46E7-408F-BC29-83EE37EE678A}"/>
              </a:ext>
            </a:extLst>
          </p:cNvPr>
          <p:cNvPicPr>
            <a:picLocks noChangeAspect="1"/>
          </p:cNvPicPr>
          <p:nvPr/>
        </p:nvPicPr>
        <p:blipFill rotWithShape="1">
          <a:blip r:embed="rId3"/>
          <a:srcRect l="40092" t="37576" r="13288" b="14128"/>
          <a:stretch/>
        </p:blipFill>
        <p:spPr>
          <a:xfrm>
            <a:off x="5180349" y="3319131"/>
            <a:ext cx="2880366" cy="1683884"/>
          </a:xfrm>
          <a:prstGeom prst="rect">
            <a:avLst/>
          </a:prstGeom>
        </p:spPr>
      </p:pic>
      <p:pic>
        <p:nvPicPr>
          <p:cNvPr id="9" name="Picture 9">
            <a:extLst>
              <a:ext uri="{FF2B5EF4-FFF2-40B4-BE49-F238E27FC236}">
                <a16:creationId xmlns:a16="http://schemas.microsoft.com/office/drawing/2014/main" id="{B88055C8-4432-46D1-A349-21227E8D978B}"/>
              </a:ext>
            </a:extLst>
          </p:cNvPr>
          <p:cNvPicPr>
            <a:picLocks noChangeAspect="1"/>
          </p:cNvPicPr>
          <p:nvPr/>
        </p:nvPicPr>
        <p:blipFill rotWithShape="1">
          <a:blip r:embed="rId4"/>
          <a:srcRect l="22866" t="30081" r="13719" b="14363"/>
          <a:stretch/>
        </p:blipFill>
        <p:spPr>
          <a:xfrm>
            <a:off x="351305" y="1018615"/>
            <a:ext cx="3493042" cy="1725708"/>
          </a:xfrm>
          <a:prstGeom prst="rect">
            <a:avLst/>
          </a:prstGeom>
        </p:spPr>
      </p:pic>
      <p:cxnSp>
        <p:nvCxnSpPr>
          <p:cNvPr id="10" name="Straight Arrow Connector 9">
            <a:extLst>
              <a:ext uri="{FF2B5EF4-FFF2-40B4-BE49-F238E27FC236}">
                <a16:creationId xmlns:a16="http://schemas.microsoft.com/office/drawing/2014/main" id="{4E1A5BAD-0129-4555-AC98-FF451917BF6B}"/>
              </a:ext>
            </a:extLst>
          </p:cNvPr>
          <p:cNvCxnSpPr/>
          <p:nvPr/>
        </p:nvCxnSpPr>
        <p:spPr>
          <a:xfrm>
            <a:off x="3164482" y="1365207"/>
            <a:ext cx="40343" cy="3250827"/>
          </a:xfrm>
          <a:prstGeom prst="straightConnector1">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282888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AC89C2-AA04-4E90-BC6E-723D056EC198}"/>
              </a:ext>
            </a:extLst>
          </p:cNvPr>
          <p:cNvSpPr>
            <a:spLocks noGrp="1"/>
          </p:cNvSpPr>
          <p:nvPr>
            <p:ph type="title"/>
          </p:nvPr>
        </p:nvSpPr>
        <p:spPr/>
        <p:txBody>
          <a:bodyPr/>
          <a:lstStyle/>
          <a:p>
            <a:r>
              <a:rPr lang="zh-CN" dirty="0">
                <a:ea typeface="MS PGothic"/>
              </a:rPr>
              <a:t>S</a:t>
            </a:r>
            <a:r>
              <a:rPr lang="en-US" altLang="zh-CN" dirty="0">
                <a:ea typeface="MS PGothic"/>
              </a:rPr>
              <a:t>o</a:t>
            </a:r>
            <a:r>
              <a:rPr lang="zh-CN" dirty="0">
                <a:ea typeface="MS PGothic"/>
              </a:rPr>
              <a:t>me</a:t>
            </a:r>
            <a:r>
              <a:rPr lang="zh-CN" altLang="en-US" dirty="0">
                <a:ea typeface="MS PGothic"/>
              </a:rPr>
              <a:t> o</a:t>
            </a: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r>
              <a:rPr lang="zh-CN" altLang="en-US" dirty="0">
                <a:solidFill>
                  <a:srgbClr val="0077C8"/>
                </a:solidFill>
                <a:ea typeface="ＭＳ Ｐゴシック" charset="-128"/>
              </a:rPr>
              <a:t>Sentiment change based on initiatives</a:t>
            </a: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br>
              <a:rPr lang="zh-CN" altLang="en-US" dirty="0">
                <a:ea typeface="MS PGothic"/>
              </a:rPr>
            </a:br>
            <a:r>
              <a:rPr lang="en-US" altLang="zh-CN" dirty="0" err="1">
                <a:ea typeface="MS PGothic"/>
              </a:rPr>
              <a:t>bservation</a:t>
            </a:r>
            <a:r>
              <a:rPr lang="en-US" altLang="zh-CN" dirty="0">
                <a:ea typeface="MS PGothic"/>
              </a:rPr>
              <a:t> of sentiments around key government event</a:t>
            </a:r>
            <a:endParaRPr lang="zh-CN" dirty="0">
              <a:ea typeface="MS PGothic"/>
            </a:endParaRPr>
          </a:p>
        </p:txBody>
      </p:sp>
      <p:pic>
        <p:nvPicPr>
          <p:cNvPr id="8" name="图片 8">
            <a:extLst>
              <a:ext uri="{FF2B5EF4-FFF2-40B4-BE49-F238E27FC236}">
                <a16:creationId xmlns:a16="http://schemas.microsoft.com/office/drawing/2014/main" id="{5D7D8696-0CF8-40F8-BBF9-0E84106FAFA1}"/>
              </a:ext>
            </a:extLst>
          </p:cNvPr>
          <p:cNvPicPr>
            <a:picLocks noChangeAspect="1"/>
          </p:cNvPicPr>
          <p:nvPr/>
        </p:nvPicPr>
        <p:blipFill>
          <a:blip r:embed="rId2"/>
          <a:stretch>
            <a:fillRect/>
          </a:stretch>
        </p:blipFill>
        <p:spPr>
          <a:xfrm>
            <a:off x="4138613" y="1147762"/>
            <a:ext cx="3743325" cy="2443162"/>
          </a:xfrm>
          <a:prstGeom prst="rect">
            <a:avLst/>
          </a:prstGeom>
        </p:spPr>
      </p:pic>
      <p:pic>
        <p:nvPicPr>
          <p:cNvPr id="9" name="图片 9">
            <a:extLst>
              <a:ext uri="{FF2B5EF4-FFF2-40B4-BE49-F238E27FC236}">
                <a16:creationId xmlns:a16="http://schemas.microsoft.com/office/drawing/2014/main" id="{EF769647-E9C7-48D8-83B4-FDA1FFFA12C6}"/>
              </a:ext>
            </a:extLst>
          </p:cNvPr>
          <p:cNvPicPr>
            <a:picLocks noChangeAspect="1"/>
          </p:cNvPicPr>
          <p:nvPr/>
        </p:nvPicPr>
        <p:blipFill>
          <a:blip r:embed="rId3"/>
          <a:stretch>
            <a:fillRect/>
          </a:stretch>
        </p:blipFill>
        <p:spPr>
          <a:xfrm>
            <a:off x="233362" y="1149865"/>
            <a:ext cx="3743325" cy="2443162"/>
          </a:xfrm>
          <a:prstGeom prst="rect">
            <a:avLst/>
          </a:prstGeom>
        </p:spPr>
      </p:pic>
      <p:sp>
        <p:nvSpPr>
          <p:cNvPr id="10" name="文本框 9">
            <a:extLst>
              <a:ext uri="{FF2B5EF4-FFF2-40B4-BE49-F238E27FC236}">
                <a16:creationId xmlns:a16="http://schemas.microsoft.com/office/drawing/2014/main" id="{C3817019-D481-4E29-8A2A-05CFAD46CB37}"/>
              </a:ext>
            </a:extLst>
          </p:cNvPr>
          <p:cNvSpPr txBox="1"/>
          <p:nvPr/>
        </p:nvSpPr>
        <p:spPr>
          <a:xfrm>
            <a:off x="233363" y="3705225"/>
            <a:ext cx="34337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200">
                <a:latin typeface="Arial"/>
                <a:ea typeface="MS PGothic"/>
                <a:cs typeface="Arial"/>
              </a:rPr>
              <a:t>Testing and quarantine requirement upon arrival</a:t>
            </a:r>
            <a:endParaRPr lang="zh-CN" altLang="en-US" sz="1200">
              <a:cs typeface="Arial"/>
            </a:endParaRPr>
          </a:p>
        </p:txBody>
      </p:sp>
      <p:sp>
        <p:nvSpPr>
          <p:cNvPr id="11" name="文本框 10">
            <a:extLst>
              <a:ext uri="{FF2B5EF4-FFF2-40B4-BE49-F238E27FC236}">
                <a16:creationId xmlns:a16="http://schemas.microsoft.com/office/drawing/2014/main" id="{E792A53D-7EED-4718-AB27-2E56B717EF9F}"/>
              </a:ext>
            </a:extLst>
          </p:cNvPr>
          <p:cNvSpPr txBox="1"/>
          <p:nvPr/>
        </p:nvSpPr>
        <p:spPr>
          <a:xfrm>
            <a:off x="4138612" y="3705225"/>
            <a:ext cx="35861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a:latin typeface="Arial"/>
                <a:ea typeface="MS PGothic"/>
                <a:cs typeface="Arial"/>
              </a:rPr>
              <a:t>N</a:t>
            </a:r>
            <a:r>
              <a:rPr lang="zh-CN" sz="1200">
                <a:latin typeface="Arial"/>
                <a:ea typeface="MS PGothic"/>
                <a:cs typeface="Arial"/>
              </a:rPr>
              <a:t>ew wage subsidy program</a:t>
            </a:r>
            <a:r>
              <a:rPr lang="zh-CN" altLang="en-US" sz="1200">
                <a:latin typeface="Arial"/>
                <a:ea typeface="MS PGothic"/>
                <a:cs typeface="Arial"/>
              </a:rPr>
              <a:t> struggling businesses</a:t>
            </a:r>
            <a:endParaRPr lang="zh-CN"/>
          </a:p>
        </p:txBody>
      </p:sp>
    </p:spTree>
    <p:extLst>
      <p:ext uri="{BB962C8B-B14F-4D97-AF65-F5344CB8AC3E}">
        <p14:creationId xmlns:p14="http://schemas.microsoft.com/office/powerpoint/2010/main" val="270947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6268A9-E90B-4DE7-A78C-ED5B9A774160}"/>
              </a:ext>
            </a:extLst>
          </p:cNvPr>
          <p:cNvSpPr>
            <a:spLocks noGrp="1"/>
          </p:cNvSpPr>
          <p:nvPr>
            <p:ph type="body" sz="quarter" idx="13"/>
          </p:nvPr>
        </p:nvSpPr>
        <p:spPr>
          <a:xfrm>
            <a:off x="273035" y="1038114"/>
            <a:ext cx="3992901" cy="2042168"/>
          </a:xfrm>
        </p:spPr>
        <p:txBody>
          <a:bodyPr vert="horz" lIns="0" tIns="0" rIns="0" bIns="0" anchor="t"/>
          <a:lstStyle/>
          <a:p>
            <a:pPr marL="285750" indent="-285750">
              <a:buFont typeface="Arial"/>
              <a:buChar char="•"/>
            </a:pPr>
            <a:r>
              <a:rPr lang="zh-CN" sz="1050">
                <a:ea typeface="+mn-lt"/>
                <a:cs typeface="+mn-lt"/>
              </a:rPr>
              <a:t>The </a:t>
            </a:r>
            <a:r>
              <a:rPr lang="en-US" altLang="zh-CN" sz="1050">
                <a:ea typeface="+mn-lt"/>
                <a:cs typeface="+mn-lt"/>
              </a:rPr>
              <a:t>p</a:t>
            </a:r>
            <a:r>
              <a:rPr lang="zh-CN" sz="1050">
                <a:ea typeface="+mn-lt"/>
                <a:cs typeface="+mn-lt"/>
              </a:rPr>
              <a:t>ublic’s sentiment is </a:t>
            </a:r>
            <a:r>
              <a:rPr lang="zh-CN" sz="1050" b="1">
                <a:ea typeface="+mn-lt"/>
                <a:cs typeface="+mn-lt"/>
              </a:rPr>
              <a:t>highly associated </a:t>
            </a:r>
            <a:r>
              <a:rPr lang="zh-CN" sz="1050">
                <a:ea typeface="+mn-lt"/>
                <a:cs typeface="+mn-lt"/>
              </a:rPr>
              <a:t>with Health-workforce initiatives, i.e. workforce enhancement in the healthcare industry (eg: deploy additional nurses and practitioners through fast paced immigration. )</a:t>
            </a:r>
            <a:endParaRPr lang="en-US" altLang="zh-CN" sz="1050"/>
          </a:p>
          <a:p>
            <a:pPr marL="285750" indent="-285750">
              <a:buFont typeface="Arial"/>
              <a:buChar char="•"/>
            </a:pPr>
            <a:endParaRPr lang="zh-CN" altLang="en-US" sz="1050">
              <a:ea typeface="+mn-lt"/>
              <a:cs typeface="+mn-lt"/>
            </a:endParaRPr>
          </a:p>
          <a:p>
            <a:pPr marL="285750" indent="-285750">
              <a:buFont typeface="Arial"/>
              <a:buChar char="•"/>
            </a:pPr>
            <a:r>
              <a:rPr lang="zh-CN" sz="1050">
                <a:ea typeface="+mn-lt"/>
                <a:cs typeface="+mn-lt"/>
              </a:rPr>
              <a:t>Case managament has</a:t>
            </a:r>
            <a:r>
              <a:rPr lang="zh-CN" sz="1050" b="1">
                <a:ea typeface="+mn-lt"/>
                <a:cs typeface="+mn-lt"/>
              </a:rPr>
              <a:t> negative correlation</a:t>
            </a:r>
            <a:r>
              <a:rPr lang="zh-CN" sz="1050">
                <a:ea typeface="+mn-lt"/>
                <a:cs typeface="+mn-lt"/>
              </a:rPr>
              <a:t> with people’s sentiment towards government initiative. </a:t>
            </a:r>
            <a:endParaRPr lang="zh-CN" sz="1050"/>
          </a:p>
          <a:p>
            <a:pPr marL="285750" indent="-285750">
              <a:buFont typeface="Arial"/>
              <a:buChar char="•"/>
            </a:pPr>
            <a:r>
              <a:rPr lang="zh-CN" sz="1050">
                <a:ea typeface="+mn-lt"/>
                <a:cs typeface="+mn-lt"/>
              </a:rPr>
              <a:t>Social distancing and contextual information show </a:t>
            </a:r>
            <a:r>
              <a:rPr lang="zh-CN" sz="1050" b="1">
                <a:ea typeface="+mn-lt"/>
                <a:cs typeface="+mn-lt"/>
              </a:rPr>
              <a:t>little association</a:t>
            </a:r>
            <a:r>
              <a:rPr lang="zh-CN" sz="1050">
                <a:ea typeface="+mn-lt"/>
                <a:cs typeface="+mn-lt"/>
              </a:rPr>
              <a:t> with the sentiments demonstrated through tweets.</a:t>
            </a:r>
            <a:endParaRPr lang="zh-CN" altLang="en-US" sz="1050">
              <a:cs typeface="+mn-lt"/>
            </a:endParaRPr>
          </a:p>
          <a:p>
            <a:pPr marL="285750" indent="-285750">
              <a:buFont typeface="Arial"/>
              <a:buChar char="•"/>
            </a:pPr>
            <a:endParaRPr lang="zh-CN" altLang="en-US" sz="1050">
              <a:ea typeface="MS PGothic"/>
              <a:cs typeface="Arial"/>
            </a:endParaRPr>
          </a:p>
          <a:p>
            <a:pPr marL="285750" indent="-285750">
              <a:buFont typeface="Arial"/>
              <a:buChar char="•"/>
            </a:pPr>
            <a:r>
              <a:rPr lang="en-US" altLang="zh-CN" sz="1050" b="1">
                <a:ea typeface="MS PGothic"/>
              </a:rPr>
              <a:t>Public information</a:t>
            </a:r>
            <a:r>
              <a:rPr lang="en-US" altLang="zh-CN" sz="1050">
                <a:ea typeface="MS PGothic"/>
              </a:rPr>
              <a:t> brings about all emotions especially </a:t>
            </a:r>
            <a:r>
              <a:rPr lang="en-US" altLang="zh-CN" sz="1050" b="1">
                <a:ea typeface="MS PGothic"/>
              </a:rPr>
              <a:t>anger</a:t>
            </a:r>
            <a:r>
              <a:rPr lang="en-US" altLang="zh-CN" sz="1050">
                <a:ea typeface="MS PGothic"/>
              </a:rPr>
              <a:t>, so it's important to improve the roll-out of information campaigns. It's easy to separate out the initiatives that were linked to Anger and Happiness </a:t>
            </a:r>
            <a:endParaRPr lang="zh-CN" sz="1050"/>
          </a:p>
          <a:p>
            <a:pPr marL="285750" indent="-285750">
              <a:buFont typeface="Arial"/>
              <a:buChar char="•"/>
            </a:pPr>
            <a:endParaRPr lang="en-US" altLang="zh-CN" sz="1050"/>
          </a:p>
          <a:p>
            <a:pPr marL="285750" indent="-285750">
              <a:buFont typeface="Arial"/>
              <a:buChar char="•"/>
            </a:pPr>
            <a:r>
              <a:rPr lang="en-US" altLang="zh-CN" sz="1050" b="1">
                <a:ea typeface="MS PGothic"/>
              </a:rPr>
              <a:t>Distancing</a:t>
            </a:r>
            <a:r>
              <a:rPr lang="en-US" altLang="zh-CN" sz="1050">
                <a:ea typeface="MS PGothic"/>
              </a:rPr>
              <a:t> is negatively correlated to Happiness and provokes negative emotions, so its roll-out needs to be done with benefits</a:t>
            </a:r>
            <a:endParaRPr lang="en-US" altLang="zh-CN" sz="1050"/>
          </a:p>
          <a:p>
            <a:endParaRPr lang="zh-CN" altLang="en-US" sz="1050"/>
          </a:p>
        </p:txBody>
      </p:sp>
      <p:sp>
        <p:nvSpPr>
          <p:cNvPr id="3" name="标题 2">
            <a:extLst>
              <a:ext uri="{FF2B5EF4-FFF2-40B4-BE49-F238E27FC236}">
                <a16:creationId xmlns:a16="http://schemas.microsoft.com/office/drawing/2014/main" id="{27FF64B7-5C60-43DD-A8F8-314BD2631FC2}"/>
              </a:ext>
            </a:extLst>
          </p:cNvPr>
          <p:cNvSpPr>
            <a:spLocks noGrp="1"/>
          </p:cNvSpPr>
          <p:nvPr>
            <p:ph type="title"/>
          </p:nvPr>
        </p:nvSpPr>
        <p:spPr/>
        <p:txBody>
          <a:bodyPr/>
          <a:lstStyle/>
          <a:p>
            <a:r>
              <a:rPr lang="zh-CN" altLang="en-US">
                <a:ea typeface="MS PGothic"/>
              </a:rPr>
              <a:t>Conclusion</a:t>
            </a:r>
            <a:endParaRPr lang="zh-CN" altLang="en-US"/>
          </a:p>
        </p:txBody>
      </p:sp>
      <p:pic>
        <p:nvPicPr>
          <p:cNvPr id="4" name="Picture 4">
            <a:extLst>
              <a:ext uri="{FF2B5EF4-FFF2-40B4-BE49-F238E27FC236}">
                <a16:creationId xmlns:a16="http://schemas.microsoft.com/office/drawing/2014/main" id="{7F8567AB-68EC-46C5-B759-BFCD92EB9244}"/>
              </a:ext>
            </a:extLst>
          </p:cNvPr>
          <p:cNvPicPr>
            <a:picLocks noChangeAspect="1"/>
          </p:cNvPicPr>
          <p:nvPr/>
        </p:nvPicPr>
        <p:blipFill rotWithShape="1">
          <a:blip r:embed="rId2"/>
          <a:srcRect l="187" t="33054" r="70291" b="-1674"/>
          <a:stretch/>
        </p:blipFill>
        <p:spPr>
          <a:xfrm>
            <a:off x="5189927" y="615677"/>
            <a:ext cx="2399642" cy="3754125"/>
          </a:xfrm>
          <a:prstGeom prst="rect">
            <a:avLst/>
          </a:prstGeom>
        </p:spPr>
      </p:pic>
      <p:pic>
        <p:nvPicPr>
          <p:cNvPr id="5" name="Picture 4">
            <a:extLst>
              <a:ext uri="{FF2B5EF4-FFF2-40B4-BE49-F238E27FC236}">
                <a16:creationId xmlns:a16="http://schemas.microsoft.com/office/drawing/2014/main" id="{56C58895-8DA2-4891-BB24-34A55FFC83BA}"/>
              </a:ext>
            </a:extLst>
          </p:cNvPr>
          <p:cNvPicPr>
            <a:picLocks noChangeAspect="1"/>
          </p:cNvPicPr>
          <p:nvPr/>
        </p:nvPicPr>
        <p:blipFill rotWithShape="1">
          <a:blip r:embed="rId2"/>
          <a:srcRect l="76090" r="15852" b="195"/>
          <a:stretch/>
        </p:blipFill>
        <p:spPr>
          <a:xfrm>
            <a:off x="7773106" y="190283"/>
            <a:ext cx="465900" cy="3888117"/>
          </a:xfrm>
          <a:prstGeom prst="rect">
            <a:avLst/>
          </a:prstGeom>
        </p:spPr>
      </p:pic>
      <p:cxnSp>
        <p:nvCxnSpPr>
          <p:cNvPr id="6" name="Straight Arrow Connector 5">
            <a:extLst>
              <a:ext uri="{FF2B5EF4-FFF2-40B4-BE49-F238E27FC236}">
                <a16:creationId xmlns:a16="http://schemas.microsoft.com/office/drawing/2014/main" id="{B60C2FB0-E541-49D8-9A62-B8B720FD8972}"/>
              </a:ext>
            </a:extLst>
          </p:cNvPr>
          <p:cNvCxnSpPr/>
          <p:nvPr/>
        </p:nvCxnSpPr>
        <p:spPr>
          <a:xfrm>
            <a:off x="4564380" y="819150"/>
            <a:ext cx="1645920" cy="15240"/>
          </a:xfrm>
          <a:prstGeom prst="straightConnector1">
            <a:avLst/>
          </a:prstGeom>
          <a:ln>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4C68816-2ECD-4C30-940F-3BC467846E68}"/>
              </a:ext>
            </a:extLst>
          </p:cNvPr>
          <p:cNvSpPr txBox="1"/>
          <p:nvPr/>
        </p:nvSpPr>
        <p:spPr>
          <a:xfrm>
            <a:off x="3960495" y="588645"/>
            <a:ext cx="13487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900">
                <a:solidFill>
                  <a:srgbClr val="208FFF"/>
                </a:solidFill>
                <a:latin typeface="Arial"/>
                <a:ea typeface="MS PGothic"/>
                <a:cs typeface="Arial"/>
              </a:rPr>
              <a:t>from </a:t>
            </a:r>
            <a:r>
              <a:rPr lang="en-US" sz="900" err="1">
                <a:solidFill>
                  <a:srgbClr val="208FFF"/>
                </a:solidFill>
                <a:latin typeface="Arial"/>
                <a:ea typeface="MS PGothic"/>
                <a:cs typeface="Arial"/>
              </a:rPr>
              <a:t>casedata</a:t>
            </a:r>
            <a:endParaRPr lang="en-US" sz="900" err="1">
              <a:solidFill>
                <a:srgbClr val="208FFF"/>
              </a:solidFill>
            </a:endParaRPr>
          </a:p>
        </p:txBody>
      </p:sp>
      <p:cxnSp>
        <p:nvCxnSpPr>
          <p:cNvPr id="7" name="Straight Arrow Connector 6">
            <a:extLst>
              <a:ext uri="{FF2B5EF4-FFF2-40B4-BE49-F238E27FC236}">
                <a16:creationId xmlns:a16="http://schemas.microsoft.com/office/drawing/2014/main" id="{56E9107B-D67A-4A6A-9F15-75D6DEC360B3}"/>
              </a:ext>
            </a:extLst>
          </p:cNvPr>
          <p:cNvCxnSpPr>
            <a:cxnSpLocks/>
          </p:cNvCxnSpPr>
          <p:nvPr/>
        </p:nvCxnSpPr>
        <p:spPr>
          <a:xfrm>
            <a:off x="4526279" y="3547110"/>
            <a:ext cx="1645920" cy="15240"/>
          </a:xfrm>
          <a:prstGeom prst="straightConnector1">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32CD156-2848-4C98-B574-CC3FBA58CBFC}"/>
              </a:ext>
            </a:extLst>
          </p:cNvPr>
          <p:cNvCxnSpPr>
            <a:cxnSpLocks/>
          </p:cNvCxnSpPr>
          <p:nvPr/>
        </p:nvCxnSpPr>
        <p:spPr>
          <a:xfrm flipV="1">
            <a:off x="6209593" y="3554727"/>
            <a:ext cx="0" cy="1051560"/>
          </a:xfrm>
          <a:prstGeom prst="straightConnector1">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52CC79E-BEDE-4598-A7B9-295C224D1036}"/>
              </a:ext>
            </a:extLst>
          </p:cNvPr>
          <p:cNvCxnSpPr>
            <a:cxnSpLocks/>
          </p:cNvCxnSpPr>
          <p:nvPr/>
        </p:nvCxnSpPr>
        <p:spPr>
          <a:xfrm flipV="1">
            <a:off x="7588813" y="3547107"/>
            <a:ext cx="0" cy="1051560"/>
          </a:xfrm>
          <a:prstGeom prst="straightConnector1">
            <a:avLst/>
          </a:prstGeom>
          <a:ln>
            <a:prstDash val="sysDot"/>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F77F231-C666-4645-B293-9FCBD7D0EB6C}"/>
              </a:ext>
            </a:extLst>
          </p:cNvPr>
          <p:cNvSpPr txBox="1"/>
          <p:nvPr/>
        </p:nvSpPr>
        <p:spPr>
          <a:xfrm>
            <a:off x="3747135" y="3286125"/>
            <a:ext cx="15240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900">
                <a:solidFill>
                  <a:srgbClr val="208FFF"/>
                </a:solidFill>
                <a:latin typeface="Arial"/>
                <a:ea typeface="MS PGothic"/>
                <a:cs typeface="Arial"/>
              </a:rPr>
              <a:t>from govt. initiative</a:t>
            </a:r>
            <a:endParaRPr lang="en-US" sz="900" err="1">
              <a:solidFill>
                <a:srgbClr val="208FFF"/>
              </a:solidFill>
            </a:endParaRPr>
          </a:p>
        </p:txBody>
      </p:sp>
      <p:sp>
        <p:nvSpPr>
          <p:cNvPr id="12" name="TextBox 11">
            <a:extLst>
              <a:ext uri="{FF2B5EF4-FFF2-40B4-BE49-F238E27FC236}">
                <a16:creationId xmlns:a16="http://schemas.microsoft.com/office/drawing/2014/main" id="{2AC74467-5B6E-4A11-9F31-8E1828EA3494}"/>
              </a:ext>
            </a:extLst>
          </p:cNvPr>
          <p:cNvSpPr txBox="1"/>
          <p:nvPr/>
        </p:nvSpPr>
        <p:spPr>
          <a:xfrm>
            <a:off x="6132194" y="4413884"/>
            <a:ext cx="1417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900">
                <a:solidFill>
                  <a:srgbClr val="208FFF"/>
                </a:solidFill>
                <a:latin typeface="Arial"/>
                <a:ea typeface="MS PGothic"/>
                <a:cs typeface="Arial"/>
              </a:rPr>
              <a:t>From twitter sentiment data</a:t>
            </a:r>
            <a:endParaRPr lang="en-US" sz="900" err="1">
              <a:solidFill>
                <a:srgbClr val="208FFF"/>
              </a:solidFill>
            </a:endParaRPr>
          </a:p>
        </p:txBody>
      </p:sp>
    </p:spTree>
    <p:extLst>
      <p:ext uri="{BB962C8B-B14F-4D97-AF65-F5344CB8AC3E}">
        <p14:creationId xmlns:p14="http://schemas.microsoft.com/office/powerpoint/2010/main" val="281030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hidden="1">
            <a:extLst>
              <a:ext uri="{FF2B5EF4-FFF2-40B4-BE49-F238E27FC236}">
                <a16:creationId xmlns:a16="http://schemas.microsoft.com/office/drawing/2014/main" id="{6B134878-34C4-E04E-A6AF-88A17054BB8B}"/>
              </a:ext>
            </a:extLst>
          </p:cNvPr>
          <p:cNvSpPr>
            <a:spLocks noGrp="1"/>
          </p:cNvSpPr>
          <p:nvPr>
            <p:ph type="title"/>
          </p:nvPr>
        </p:nvSpPr>
        <p:spPr>
          <a:xfrm>
            <a:off x="467544" y="3939902"/>
            <a:ext cx="7886700" cy="864096"/>
          </a:xfrm>
          <a:prstGeom prst="rect">
            <a:avLst/>
          </a:prstGeom>
        </p:spPr>
        <p:txBody>
          <a:bodyPr/>
          <a:lstStyle>
            <a:lvl1pPr algn="l">
              <a:defRPr sz="2100">
                <a:solidFill>
                  <a:schemeClr val="tx1">
                    <a:lumMod val="10000"/>
                    <a:lumOff val="90000"/>
                  </a:schemeClr>
                </a:solidFill>
              </a:defRPr>
            </a:lvl1pPr>
          </a:lstStyle>
          <a:p>
            <a:r>
              <a:rPr lang="en-US"/>
              <a:t>Click to edit Master title style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94851E-A483-4C22-8EE0-69D24A8B8F0C}"/>
              </a:ext>
            </a:extLst>
          </p:cNvPr>
          <p:cNvSpPr>
            <a:spLocks noGrp="1"/>
          </p:cNvSpPr>
          <p:nvPr>
            <p:ph type="body" sz="quarter" idx="13"/>
          </p:nvPr>
        </p:nvSpPr>
        <p:spPr>
          <a:xfrm>
            <a:off x="3556227" y="2148713"/>
            <a:ext cx="1753464" cy="584526"/>
          </a:xfrm>
        </p:spPr>
        <p:txBody>
          <a:bodyPr vert="horz" lIns="0" tIns="0" rIns="0" bIns="0" anchor="t"/>
          <a:lstStyle/>
          <a:p>
            <a:r>
              <a:rPr lang="en-US" sz="2400" b="1">
                <a:ea typeface="MS PGothic"/>
              </a:rPr>
              <a:t>Appendix</a:t>
            </a:r>
            <a:endParaRPr lang="en-US" sz="2400" b="1"/>
          </a:p>
        </p:txBody>
      </p:sp>
    </p:spTree>
    <p:extLst>
      <p:ext uri="{BB962C8B-B14F-4D97-AF65-F5344CB8AC3E}">
        <p14:creationId xmlns:p14="http://schemas.microsoft.com/office/powerpoint/2010/main" val="354957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F79A48-9E97-403E-92B1-AAC54AD86FEB}"/>
              </a:ext>
            </a:extLst>
          </p:cNvPr>
          <p:cNvSpPr>
            <a:spLocks noGrp="1"/>
          </p:cNvSpPr>
          <p:nvPr>
            <p:ph type="body" sz="quarter" idx="13"/>
          </p:nvPr>
        </p:nvSpPr>
        <p:spPr>
          <a:xfrm>
            <a:off x="785496" y="3842284"/>
            <a:ext cx="6968353" cy="990823"/>
          </a:xfrm>
        </p:spPr>
        <p:txBody>
          <a:bodyPr vert="horz" lIns="0" tIns="0" rIns="0" bIns="0" anchor="t"/>
          <a:lstStyle/>
          <a:p>
            <a:r>
              <a:rPr lang="zh-CN" sz="1200" dirty="0">
                <a:ea typeface="+mn-lt"/>
                <a:cs typeface="+mn-lt"/>
              </a:rPr>
              <a:t>Top 25 twitter users were representative of general population. A lot of tweets with no specific emotion probably related to news or facts being shared during the time. These facts might be related to various messages of community service, news, medical service etc.</a:t>
            </a:r>
            <a:endParaRPr lang="zh-CN" sz="1200" dirty="0"/>
          </a:p>
        </p:txBody>
      </p:sp>
      <p:pic>
        <p:nvPicPr>
          <p:cNvPr id="4" name="图片 4">
            <a:extLst>
              <a:ext uri="{FF2B5EF4-FFF2-40B4-BE49-F238E27FC236}">
                <a16:creationId xmlns:a16="http://schemas.microsoft.com/office/drawing/2014/main" id="{3B815A24-A9FE-4031-8D29-FD88AA3A8546}"/>
              </a:ext>
            </a:extLst>
          </p:cNvPr>
          <p:cNvPicPr>
            <a:picLocks noChangeAspect="1"/>
          </p:cNvPicPr>
          <p:nvPr/>
        </p:nvPicPr>
        <p:blipFill>
          <a:blip r:embed="rId2"/>
          <a:stretch>
            <a:fillRect/>
          </a:stretch>
        </p:blipFill>
        <p:spPr>
          <a:xfrm>
            <a:off x="959718" y="101117"/>
            <a:ext cx="6275268" cy="3741167"/>
          </a:xfrm>
          <a:prstGeom prst="rect">
            <a:avLst/>
          </a:prstGeom>
        </p:spPr>
      </p:pic>
      <p:sp>
        <p:nvSpPr>
          <p:cNvPr id="6" name="标题 5">
            <a:extLst>
              <a:ext uri="{FF2B5EF4-FFF2-40B4-BE49-F238E27FC236}">
                <a16:creationId xmlns:a16="http://schemas.microsoft.com/office/drawing/2014/main" id="{79A2CA8D-B939-46C8-9A73-C5DC516E7DB8}"/>
              </a:ext>
            </a:extLst>
          </p:cNvPr>
          <p:cNvSpPr>
            <a:spLocks noGrp="1"/>
          </p:cNvSpPr>
          <p:nvPr>
            <p:ph type="title"/>
          </p:nvPr>
        </p:nvSpPr>
        <p:spPr/>
        <p:txBody>
          <a:bodyPr/>
          <a:lstStyle/>
          <a:p>
            <a:r>
              <a:rPr lang="en-CA" dirty="0"/>
              <a:t> </a:t>
            </a:r>
          </a:p>
        </p:txBody>
      </p:sp>
    </p:spTree>
    <p:extLst>
      <p:ext uri="{BB962C8B-B14F-4D97-AF65-F5344CB8AC3E}">
        <p14:creationId xmlns:p14="http://schemas.microsoft.com/office/powerpoint/2010/main" val="228893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F8567AB-68EC-46C5-B759-BFCD92EB9244}"/>
              </a:ext>
            </a:extLst>
          </p:cNvPr>
          <p:cNvPicPr>
            <a:picLocks noChangeAspect="1"/>
          </p:cNvPicPr>
          <p:nvPr/>
        </p:nvPicPr>
        <p:blipFill>
          <a:blip r:embed="rId2"/>
          <a:stretch>
            <a:fillRect/>
          </a:stretch>
        </p:blipFill>
        <p:spPr>
          <a:xfrm>
            <a:off x="596474" y="-366014"/>
            <a:ext cx="7951052" cy="5357463"/>
          </a:xfrm>
          <a:prstGeom prst="rect">
            <a:avLst/>
          </a:prstGeom>
        </p:spPr>
      </p:pic>
      <p:sp>
        <p:nvSpPr>
          <p:cNvPr id="6" name="文本占位符 5">
            <a:extLst>
              <a:ext uri="{FF2B5EF4-FFF2-40B4-BE49-F238E27FC236}">
                <a16:creationId xmlns:a16="http://schemas.microsoft.com/office/drawing/2014/main" id="{8092B2DD-E0C2-42D4-87AF-40995416FE01}"/>
              </a:ext>
            </a:extLst>
          </p:cNvPr>
          <p:cNvSpPr>
            <a:spLocks noGrp="1"/>
          </p:cNvSpPr>
          <p:nvPr>
            <p:ph type="body" sz="quarter" idx="13"/>
          </p:nvPr>
        </p:nvSpPr>
        <p:spPr/>
        <p:txBody>
          <a:bodyPr/>
          <a:lstStyle/>
          <a:p>
            <a:r>
              <a:rPr lang="en-CA" dirty="0"/>
              <a:t> </a:t>
            </a:r>
          </a:p>
        </p:txBody>
      </p:sp>
      <p:sp>
        <p:nvSpPr>
          <p:cNvPr id="8" name="标题 7">
            <a:extLst>
              <a:ext uri="{FF2B5EF4-FFF2-40B4-BE49-F238E27FC236}">
                <a16:creationId xmlns:a16="http://schemas.microsoft.com/office/drawing/2014/main" id="{51FCD984-1EF7-49C5-8130-119EA7A6CC10}"/>
              </a:ext>
            </a:extLst>
          </p:cNvPr>
          <p:cNvSpPr>
            <a:spLocks noGrp="1"/>
          </p:cNvSpPr>
          <p:nvPr>
            <p:ph type="title"/>
          </p:nvPr>
        </p:nvSpPr>
        <p:spPr/>
        <p:txBody>
          <a:bodyPr/>
          <a:lstStyle/>
          <a:p>
            <a:r>
              <a:rPr lang="en-CA" dirty="0"/>
              <a:t> </a:t>
            </a:r>
            <a:br>
              <a:rPr lang="en-CA" dirty="0"/>
            </a:br>
            <a:endParaRPr lang="en-CA" dirty="0"/>
          </a:p>
        </p:txBody>
      </p:sp>
    </p:spTree>
    <p:extLst>
      <p:ext uri="{BB962C8B-B14F-4D97-AF65-F5344CB8AC3E}">
        <p14:creationId xmlns:p14="http://schemas.microsoft.com/office/powerpoint/2010/main" val="2041967437"/>
      </p:ext>
    </p:extLst>
  </p:cSld>
  <p:clrMapOvr>
    <a:masterClrMapping/>
  </p:clrMapOvr>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372</TotalTime>
  <Words>532</Words>
  <Application>Microsoft Office PowerPoint</Application>
  <PresentationFormat>全屏显示(16:9)</PresentationFormat>
  <Paragraphs>49</Paragraphs>
  <Slides>10</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Whitney Book</vt:lpstr>
      <vt:lpstr>Arial</vt:lpstr>
      <vt:lpstr>Calibri</vt:lpstr>
      <vt:lpstr>Office Theme</vt:lpstr>
      <vt:lpstr>Covid Response Public Satisfaction</vt:lpstr>
      <vt:lpstr>Background</vt:lpstr>
      <vt:lpstr>COVID Initiative and Sentiment Timeline</vt:lpstr>
      <vt:lpstr>Some o                                       Sentiment change based on initiatives                                       bservation of sentiments around key government event</vt:lpstr>
      <vt:lpstr>Conclusion</vt:lpstr>
      <vt:lpstr>Click to edit Master title style</vt:lpstr>
      <vt:lpstr>PowerPoint 演示文稿</vt:lpstr>
      <vt:lpstr> </vt:lpstr>
      <vt:lpstr>  </vt:lpstr>
      <vt:lpstr> </vt:lpstr>
    </vt:vector>
  </TitlesOfParts>
  <Manager/>
  <Company>UBC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UBC Powerpoint template (image)</dc:title>
  <dc:subject/>
  <dc:creator>HP</dc:creator>
  <cp:keywords/>
  <dc:description/>
  <cp:lastModifiedBy>Even</cp:lastModifiedBy>
  <cp:revision>6</cp:revision>
  <cp:lastPrinted>2015-09-29T17:52:21Z</cp:lastPrinted>
  <dcterms:created xsi:type="dcterms:W3CDTF">2010-06-15T20:07:28Z</dcterms:created>
  <dcterms:modified xsi:type="dcterms:W3CDTF">2022-02-09T05:47:51Z</dcterms:modified>
  <cp:category/>
</cp:coreProperties>
</file>